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g" ContentType="image/pn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56" r:id="rId5"/>
    <p:sldId id="259" r:id="rId6"/>
    <p:sldId id="260" r:id="rId7"/>
    <p:sldId id="261" r:id="rId8"/>
    <p:sldId id="267" r:id="rId9"/>
    <p:sldId id="268" r:id="rId10"/>
    <p:sldId id="280" r:id="rId11"/>
    <p:sldId id="288" r:id="rId12"/>
    <p:sldId id="289" r:id="rId13"/>
    <p:sldId id="281" r:id="rId14"/>
    <p:sldId id="290" r:id="rId15"/>
    <p:sldId id="291" r:id="rId16"/>
    <p:sldId id="292" r:id="rId17"/>
    <p:sldId id="293" r:id="rId18"/>
    <p:sldId id="279" r:id="rId19"/>
    <p:sldId id="294" r:id="rId20"/>
    <p:sldId id="282" r:id="rId21"/>
    <p:sldId id="283" r:id="rId22"/>
    <p:sldId id="273" r:id="rId23"/>
    <p:sldId id="269" r:id="rId24"/>
    <p:sldId id="270" r:id="rId25"/>
    <p:sldId id="274" r:id="rId26"/>
    <p:sldId id="284" r:id="rId27"/>
    <p:sldId id="271" r:id="rId28"/>
    <p:sldId id="285" r:id="rId29"/>
    <p:sldId id="286" r:id="rId30"/>
    <p:sldId id="287" r:id="rId31"/>
    <p:sldId id="275" r:id="rId32"/>
    <p:sldId id="276" r:id="rId33"/>
    <p:sldId id="277" r:id="rId34"/>
    <p:sldId id="27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C7"/>
    <a:srgbClr val="FEFEFE"/>
    <a:srgbClr val="425A43"/>
    <a:srgbClr val="638764"/>
    <a:srgbClr val="2BA371"/>
    <a:srgbClr val="8BFFBF"/>
    <a:srgbClr val="57FFA3"/>
    <a:srgbClr val="AC7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0B300-0ED1-499A-A418-FAD30992FF2A}" v="1865" dt="2025-02-22T18:42:21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97" autoAdjust="0"/>
  </p:normalViewPr>
  <p:slideViewPr>
    <p:cSldViewPr snapToGrid="0">
      <p:cViewPr varScale="1">
        <p:scale>
          <a:sx n="79" d="100"/>
          <a:sy n="79" d="100"/>
        </p:scale>
        <p:origin x="8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BFEF0-3EC3-4698-90BC-E86B92364767}" type="datetimeFigureOut">
              <a:rPr lang="it-IT" smtClean="0"/>
              <a:t>22/02/2025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B32BD-913C-4B3B-88D6-9D89EF15784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663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B32BD-913C-4B3B-88D6-9D89EF15784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5589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CF236-FD38-4EC1-EE2D-CBE1BCBE6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E9C33A1-9B8C-11B4-7ABE-7B28621CA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1BE9777-4A41-68A6-7A02-C219DD202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A69C50-B442-2F4D-7332-841B20F6E0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B32BD-913C-4B3B-88D6-9D89EF15784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751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2C42F-FC8A-3AE7-7A62-0C918713B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3F1AFE5-FB18-C0BC-BF3E-6500273EB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5073596-2FA4-7D1A-AD42-056E512F4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9CCB3E-74F9-4022-FE5E-1A2E21E82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B32BD-913C-4B3B-88D6-9D89EF15784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40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B32BD-913C-4B3B-88D6-9D89EF15784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82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292CC-BAA9-6BD1-57DD-7D5F7984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7C0A6A0-B91A-3280-CF0D-E56322AFB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4FC74F5-47BF-A4E3-1CC7-684A82257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68D528-AEA4-6218-68F3-542A9A7EF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B32BD-913C-4B3B-88D6-9D89EF15784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40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2FBCC-1B78-6B85-F1B2-4F6CF844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F84ECB6-05B4-E575-2D03-BE0C0EC03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8E849CE-99C1-D50A-83C7-DDC57B98F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E8054D-7B7B-EE04-76A7-74746BE7A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B32BD-913C-4B3B-88D6-9D89EF15784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58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59C5B-D4C5-8F00-5364-B6B317E9F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1CE2C96-DE9D-E2D0-CA9E-D8547159F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396EDD-5A7C-D40A-A12A-132E972DA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D72CB4-4A60-B0CF-E7C7-1F090A422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B32BD-913C-4B3B-88D6-9D89EF15784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21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u="none" cap="all"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 u="none">
                <a:latin typeface="Tiempos Text Regular" panose="0202050306030306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u="none"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</a:lstStyle>
          <a:p>
            <a:fld id="{3456E52D-D72B-4434-981F-64F15C8FFE08}" type="datetimeFigureOut">
              <a:rPr lang="it-IT" smtClean="0"/>
              <a:pPr/>
              <a:t>22/02/2025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u="none"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u="none"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</a:lstStyle>
          <a:p>
            <a:fld id="{7AFB5CA7-782F-4D99-8D0D-957436E6CE0F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30686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empos Text Regular" panose="020205030603030604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empos Text Regular" panose="02020503060303060403" pitchFamily="18" charset="0"/>
              </a:defRPr>
            </a:lvl1pPr>
            <a:lvl2pPr>
              <a:defRPr>
                <a:latin typeface="Tiempos Text Regular" panose="02020503060303060403" pitchFamily="18" charset="0"/>
              </a:defRPr>
            </a:lvl2pPr>
            <a:lvl3pPr>
              <a:defRPr>
                <a:latin typeface="Tiempos Text Regular" panose="02020503060303060403" pitchFamily="18" charset="0"/>
              </a:defRPr>
            </a:lvl3pPr>
            <a:lvl4pPr>
              <a:defRPr>
                <a:latin typeface="Tiempos Text Regular" panose="02020503060303060403" pitchFamily="18" charset="0"/>
              </a:defRPr>
            </a:lvl4pPr>
            <a:lvl5pPr>
              <a:defRPr>
                <a:latin typeface="Tiempos Text Regular" panose="02020503060303060403" pitchFamily="18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empos Text Regular" panose="02020503060303060403" pitchFamily="18" charset="0"/>
              </a:defRPr>
            </a:lvl1pPr>
          </a:lstStyle>
          <a:p>
            <a:fld id="{3456E52D-D72B-4434-981F-64F15C8FFE08}" type="datetimeFigureOut">
              <a:rPr lang="it-IT" smtClean="0"/>
              <a:pPr/>
              <a:t>22/02/2025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empos Text Regular" panose="02020503060303060403" pitchFamily="18" charset="0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empos Text Regular" panose="02020503060303060403" pitchFamily="18" charset="0"/>
              </a:defRPr>
            </a:lvl1pPr>
          </a:lstStyle>
          <a:p>
            <a:fld id="{7AFB5CA7-782F-4D99-8D0D-957436E6CE0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85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  <a:lvl2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2pPr>
            <a:lvl3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3pPr>
            <a:lvl4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4pPr>
            <a:lvl5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  <a:lvl2pPr>
              <a:defRPr>
                <a:solidFill>
                  <a:schemeClr val="tx2"/>
                </a:solidFill>
                <a:latin typeface="Tiempos Text Regular" panose="02020503060303060403" pitchFamily="18" charset="0"/>
              </a:defRPr>
            </a:lvl2pPr>
            <a:lvl3pPr>
              <a:defRPr>
                <a:solidFill>
                  <a:schemeClr val="tx2"/>
                </a:solidFill>
                <a:latin typeface="Tiempos Text Regular" panose="02020503060303060403" pitchFamily="18" charset="0"/>
              </a:defRPr>
            </a:lvl3pPr>
            <a:lvl4pPr>
              <a:defRPr>
                <a:solidFill>
                  <a:schemeClr val="tx2"/>
                </a:solidFill>
                <a:latin typeface="Tiempos Text Regular" panose="02020503060303060403" pitchFamily="18" charset="0"/>
              </a:defRPr>
            </a:lvl4pPr>
            <a:lvl5pPr>
              <a:defRPr>
                <a:solidFill>
                  <a:schemeClr val="tx2"/>
                </a:solidFill>
                <a:latin typeface="Tiempos Text Regular" panose="02020503060303060403" pitchFamily="18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E52D-D72B-4434-981F-64F15C8FFE08}" type="datetimeFigureOut">
              <a:rPr lang="it-IT" smtClean="0"/>
              <a:t>22/02/2025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5CA7-782F-4D99-8D0D-957436E6CE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4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  <a:lvl2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2pPr>
            <a:lvl3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3pPr>
            <a:lvl4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4pPr>
            <a:lvl5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1pPr>
            <a:lvl2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2pPr>
            <a:lvl3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3pPr>
            <a:lvl4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4pPr>
            <a:lvl5pPr>
              <a:defRPr baseline="0">
                <a:solidFill>
                  <a:schemeClr val="tx2"/>
                </a:solidFill>
                <a:latin typeface="Tiempos Text Regular" panose="02020503060303060403" pitchFamily="18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E52D-D72B-4434-981F-64F15C8FFE08}" type="datetimeFigureOut">
              <a:rPr lang="it-IT" smtClean="0"/>
              <a:t>22/02/2025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5CA7-782F-4D99-8D0D-957436E6CE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0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empos Text Regular" panose="02020503060303060403" pitchFamily="18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E52D-D72B-4434-981F-64F15C8FFE08}" type="datetimeFigureOut">
              <a:rPr lang="it-IT" smtClean="0"/>
              <a:t>22/02/2025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B5CA7-782F-4D99-8D0D-957436E6CE0F}" type="slidenum">
              <a:rPr lang="it-IT" smtClean="0"/>
              <a:t>‹N›</a:t>
            </a:fld>
            <a:endParaRPr lang="it-IT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97C006-4CF7-47D3-6821-2E273735F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>
            <a:lvl1pPr>
              <a:defRPr>
                <a:latin typeface="Tiempos Text Regular" panose="02020503060303060403" pitchFamily="18" charset="0"/>
              </a:defRPr>
            </a:lvl1pPr>
            <a:lvl2pPr>
              <a:defRPr>
                <a:latin typeface="Tiempos Text Regular" panose="02020503060303060403" pitchFamily="18" charset="0"/>
              </a:defRPr>
            </a:lvl2pPr>
            <a:lvl3pPr>
              <a:defRPr>
                <a:latin typeface="Tiempos Text Regular" panose="02020503060303060403" pitchFamily="18" charset="0"/>
              </a:defRPr>
            </a:lvl3pPr>
            <a:lvl4pPr>
              <a:defRPr>
                <a:latin typeface="Tiempos Text Regular" panose="02020503060303060403" pitchFamily="18" charset="0"/>
              </a:defRPr>
            </a:lvl4pPr>
            <a:lvl5pPr>
              <a:defRPr>
                <a:latin typeface="Tiempos Text Regular" panose="02020503060303060403" pitchFamily="18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4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56E52D-D72B-4434-981F-64F15C8FFE08}" type="datetimeFigureOut">
              <a:rPr lang="it-IT" smtClean="0"/>
              <a:t>22/02/2025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FB5CA7-782F-4D99-8D0D-957436E6CE0F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502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56E52D-D72B-4434-981F-64F15C8FFE08}" type="datetimeFigureOut">
              <a:rPr lang="it-IT" smtClean="0"/>
              <a:t>22/02/2025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FB5CA7-782F-4D99-8D0D-957436E6CE0F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517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456E52D-D72B-4434-981F-64F15C8FFE08}" type="datetimeFigureOut">
              <a:rPr lang="it-IT" smtClean="0"/>
              <a:t>22/02/2025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AFB5CA7-782F-4D99-8D0D-957436E6CE0F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66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8" r:id="rId6"/>
    <p:sldLayoutId id="2147483669" r:id="rId7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Test Tiempos Text" panose="02020503060303060403" pitchFamily="18" charset="0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Test Tiempos Text" panose="02020503060303060403" pitchFamily="18" charset="0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Test Tiempos Text" panose="02020503060303060403" pitchFamily="18" charset="0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Test Tiempos Text" panose="02020503060303060403" pitchFamily="18" charset="0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Test Tiempos Text" panose="02020503060303060403" pitchFamily="18" charset="0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Test Tiempos Text" panose="02020503060303060403" pitchFamily="18" charset="0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hyperlink" Target="https://www.cyberbotics.com/doc/guide/ure?version=R2019b-rev1" TargetMode="Externa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KevinPetrone/ROS_ProgettoWebots_UR5e/blob/main/fruit_sorting_ctrl_opencv.p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microsoft.com/office/2017/06/relationships/model3d" Target="../media/model3d3.glb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yberbotics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horturl.at/QcyMh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Petrone/ROS_ProgettoWebots_UR5e/blob/main/fsa_message.json" TargetMode="External"/><Relationship Id="rId2" Type="http://schemas.openxmlformats.org/officeDocument/2006/relationships/hyperlink" Target="https://github.com/KevinPetrone/ROS_ProgettoWebots_UR5e/blob/main/writer_node.py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web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webp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microsoft.com/office/2017/06/relationships/model3d" Target="../media/model3d1.glb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7E3F7-8E0A-38C6-0D89-94AB5E9AC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3941" y="2342763"/>
            <a:ext cx="8504118" cy="1086237"/>
          </a:xfrm>
        </p:spPr>
        <p:txBody>
          <a:bodyPr/>
          <a:lstStyle/>
          <a:p>
            <a:r>
              <a:rPr lang="it-IT" dirty="0"/>
              <a:t>Relazione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3E15A55-2433-4B38-98D8-5DE0129CD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1607" y="3498601"/>
            <a:ext cx="6831673" cy="557834"/>
          </a:xfrm>
        </p:spPr>
        <p:txBody>
          <a:bodyPr>
            <a:normAutofit/>
          </a:bodyPr>
          <a:lstStyle/>
          <a:p>
            <a:r>
              <a:rPr lang="it-IT" dirty="0"/>
              <a:t>Kevin Petrone, Marta Di Peri, Marika Cirincione</a:t>
            </a:r>
          </a:p>
        </p:txBody>
      </p:sp>
      <p:pic>
        <p:nvPicPr>
          <p:cNvPr id="1026" name="Picture 2" descr="UR5e è versatilità, grande flessibilità e facilità di programmazione">
            <a:extLst>
              <a:ext uri="{FF2B5EF4-FFF2-40B4-BE49-F238E27FC236}">
                <a16:creationId xmlns:a16="http://schemas.microsoft.com/office/drawing/2014/main" id="{6ABFFD64-FCE9-889F-7A04-BA0529E36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888" r="37924" b="2911"/>
          <a:stretch/>
        </p:blipFill>
        <p:spPr bwMode="auto">
          <a:xfrm rot="19235756">
            <a:off x="10182849" y="-125554"/>
            <a:ext cx="2304000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AL ROBOTS UR5 Robot - MachineTools.com">
            <a:extLst>
              <a:ext uri="{FF2B5EF4-FFF2-40B4-BE49-F238E27FC236}">
                <a16:creationId xmlns:a16="http://schemas.microsoft.com/office/drawing/2014/main" id="{7D20C547-B91D-7621-4ACA-2D28A3AA6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49" b="10574"/>
          <a:stretch/>
        </p:blipFill>
        <p:spPr bwMode="auto">
          <a:xfrm rot="4599807">
            <a:off x="1160048" y="4204269"/>
            <a:ext cx="2881589" cy="344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ENI A CONOSCERE UR5 PRESSO LA NOSTRA SEDE! - Maggiolo Attrezzature Srl">
            <a:extLst>
              <a:ext uri="{FF2B5EF4-FFF2-40B4-BE49-F238E27FC236}">
                <a16:creationId xmlns:a16="http://schemas.microsoft.com/office/drawing/2014/main" id="{49911617-310C-D663-CFAD-E98549A24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14"/>
          <a:stretch/>
        </p:blipFill>
        <p:spPr bwMode="auto">
          <a:xfrm rot="15721281">
            <a:off x="7530922" y="-1574266"/>
            <a:ext cx="1954273" cy="44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863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000A3-E9C8-CE91-912B-D13EE64D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magine 59">
            <a:extLst>
              <a:ext uri="{FF2B5EF4-FFF2-40B4-BE49-F238E27FC236}">
                <a16:creationId xmlns:a16="http://schemas.microsoft.com/office/drawing/2014/main" id="{5B747B2C-E1D6-1AFA-35C7-1E42C31C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707" b="31687"/>
          <a:stretch/>
        </p:blipFill>
        <p:spPr>
          <a:xfrm>
            <a:off x="4910404" y="3666235"/>
            <a:ext cx="2387405" cy="15197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68349E3-9CF6-4250-69CC-0D8B759D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40" y="268781"/>
            <a:ext cx="9601200" cy="1485900"/>
          </a:xfrm>
        </p:spPr>
        <p:txBody>
          <a:bodyPr/>
          <a:lstStyle/>
          <a:p>
            <a:r>
              <a:rPr lang="it-IT" dirty="0"/>
              <a:t>Eseguire ROS con Webots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260CF5-DFE1-6506-5FCD-53AB5F4271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5200" y="965455"/>
            <a:ext cx="10891624" cy="38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it-IT" b="1" dirty="0"/>
              <a:t>FASE 2: Esecuzione del Sistema</a:t>
            </a:r>
            <a:endParaRPr lang="it-IT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CFD9263-17D5-8435-46C4-6297FBCD5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" y="1347098"/>
            <a:ext cx="1088867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Ora avviamo Webots e </a:t>
            </a:r>
            <a:r>
              <a:rPr lang="it-IT" altLang="it-IT" dirty="0"/>
              <a:t>tramite writer_node.py, possiamo inviare comandi al robot. Il nodo writer aggiornerà il file JSON nella directory di Windows. Webots rileverà automaticamente le modifiche e aggiornerà il comportamento del robot. </a:t>
            </a:r>
            <a:r>
              <a:rPr lang="it-IT" dirty="0"/>
              <a:t>Monitoriamo il comportamento del robot in Webots, verificando che le modifiche al file JSON vengano applicate correttamente. Controlliamo eventuali messaggi di errore nei terminali WSL per diagnosticare eventuali problemi.</a:t>
            </a:r>
          </a:p>
          <a:p>
            <a:endParaRPr lang="it-IT" altLang="it-IT" dirty="0"/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17CA4947-E6DE-6058-C405-29177E473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71" y="3341346"/>
            <a:ext cx="3406417" cy="2169555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DFA4AB3-8222-3920-9235-F6024A79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913" y="3341347"/>
            <a:ext cx="4127960" cy="2169555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D5427DB9-0467-DA28-DF0F-B9927757E169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466088" y="4426123"/>
            <a:ext cx="428102" cy="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6E3706F4-B2B8-C242-B962-B276690836E0}"/>
              </a:ext>
            </a:extLst>
          </p:cNvPr>
          <p:cNvCxnSpPr/>
          <p:nvPr/>
        </p:nvCxnSpPr>
        <p:spPr>
          <a:xfrm flipV="1">
            <a:off x="7297810" y="4426122"/>
            <a:ext cx="428102" cy="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Titolo 1">
            <a:extLst>
              <a:ext uri="{FF2B5EF4-FFF2-40B4-BE49-F238E27FC236}">
                <a16:creationId xmlns:a16="http://schemas.microsoft.com/office/drawing/2014/main" id="{E3EB8B32-0257-DFAA-01FF-06A5EBB76DD0}"/>
              </a:ext>
            </a:extLst>
          </p:cNvPr>
          <p:cNvSpPr txBox="1">
            <a:spLocks/>
          </p:cNvSpPr>
          <p:nvPr/>
        </p:nvSpPr>
        <p:spPr>
          <a:xfrm>
            <a:off x="2032789" y="5580888"/>
            <a:ext cx="1118973" cy="6233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j-ea"/>
                <a:cs typeface="+mj-cs"/>
              </a:defRPr>
            </a:lvl1pPr>
          </a:lstStyle>
          <a:p>
            <a:r>
              <a:rPr lang="it-IT" dirty="0">
                <a:latin typeface="Consolas" panose="020B0609020204030204" pitchFamily="49" charset="0"/>
              </a:rPr>
              <a:t>ROS</a:t>
            </a:r>
          </a:p>
        </p:txBody>
      </p:sp>
      <p:sp>
        <p:nvSpPr>
          <p:cNvPr id="55" name="Titolo 1">
            <a:extLst>
              <a:ext uri="{FF2B5EF4-FFF2-40B4-BE49-F238E27FC236}">
                <a16:creationId xmlns:a16="http://schemas.microsoft.com/office/drawing/2014/main" id="{CB067416-08B9-38D2-EDD3-6804D04427D1}"/>
              </a:ext>
            </a:extLst>
          </p:cNvPr>
          <p:cNvSpPr txBox="1">
            <a:spLocks/>
          </p:cNvSpPr>
          <p:nvPr/>
        </p:nvSpPr>
        <p:spPr>
          <a:xfrm>
            <a:off x="5401209" y="5580888"/>
            <a:ext cx="1389581" cy="6233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j-ea"/>
                <a:cs typeface="+mj-cs"/>
              </a:defRPr>
            </a:lvl1pPr>
          </a:lstStyle>
          <a:p>
            <a:r>
              <a:rPr lang="it-IT" dirty="0">
                <a:latin typeface="Consolas" panose="020B0609020204030204" pitchFamily="49" charset="0"/>
              </a:rPr>
              <a:t>JSON</a:t>
            </a:r>
          </a:p>
        </p:txBody>
      </p:sp>
      <p:sp>
        <p:nvSpPr>
          <p:cNvPr id="56" name="Titolo 1">
            <a:extLst>
              <a:ext uri="{FF2B5EF4-FFF2-40B4-BE49-F238E27FC236}">
                <a16:creationId xmlns:a16="http://schemas.microsoft.com/office/drawing/2014/main" id="{E3C5AED7-8C0E-F586-324A-5ABC461662D2}"/>
              </a:ext>
            </a:extLst>
          </p:cNvPr>
          <p:cNvSpPr txBox="1">
            <a:spLocks/>
          </p:cNvSpPr>
          <p:nvPr/>
        </p:nvSpPr>
        <p:spPr>
          <a:xfrm>
            <a:off x="8929727" y="5556751"/>
            <a:ext cx="2873116" cy="6233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j-ea"/>
                <a:cs typeface="+mj-cs"/>
              </a:defRPr>
            </a:lvl1pPr>
          </a:lstStyle>
          <a:p>
            <a:r>
              <a:rPr lang="it-IT" dirty="0">
                <a:latin typeface="Consolas" panose="020B0609020204030204" pitchFamily="49" charset="0"/>
              </a:rPr>
              <a:t>WEBOTS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467A7395-D071-2616-4B31-3F9FA2334824}"/>
              </a:ext>
            </a:extLst>
          </p:cNvPr>
          <p:cNvGrpSpPr/>
          <p:nvPr/>
        </p:nvGrpSpPr>
        <p:grpSpPr>
          <a:xfrm>
            <a:off x="7878370" y="363543"/>
            <a:ext cx="1661319" cy="456084"/>
            <a:chOff x="7508719" y="5375558"/>
            <a:chExt cx="3556852" cy="976466"/>
          </a:xfrm>
        </p:grpSpPr>
        <p:pic>
          <p:nvPicPr>
            <p:cNvPr id="5" name="Picture 18">
              <a:extLst>
                <a:ext uri="{FF2B5EF4-FFF2-40B4-BE49-F238E27FC236}">
                  <a16:creationId xmlns:a16="http://schemas.microsoft.com/office/drawing/2014/main" id="{45AABDC6-6A84-CE49-FC46-671C63016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75"/>
            <a:stretch/>
          </p:blipFill>
          <p:spPr bwMode="auto">
            <a:xfrm>
              <a:off x="7508719" y="5515861"/>
              <a:ext cx="1141827" cy="4853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noFill/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HeroicExtremeRightFacing"/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Modello 3D 5" descr="Freccia spessa">
                  <a:extLst>
                    <a:ext uri="{FF2B5EF4-FFF2-40B4-BE49-F238E27FC236}">
                      <a16:creationId xmlns:a16="http://schemas.microsoft.com/office/drawing/2014/main" id="{575BF20E-B996-94BF-12B1-49E85D9C776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86782061"/>
                    </p:ext>
                  </p:extLst>
                </p:nvPr>
              </p:nvGraphicFramePr>
              <p:xfrm>
                <a:off x="8317500" y="5541831"/>
                <a:ext cx="869707" cy="506357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869707" cy="506357"/>
                      </a:xfrm>
                      <a:prstGeom prst="rect">
                        <a:avLst/>
                      </a:prstGeom>
                    </am3d:spPr>
                    <am3d:camera>
                      <am3d:pos x="0" y="0" z="526841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808809" d="1000000"/>
                      <am3d:preTrans dx="0" dy="-838313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566" ay="-1082024" az="-254892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44031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Modello 3D 5" descr="Freccia spessa">
                  <a:extLst>
                    <a:ext uri="{FF2B5EF4-FFF2-40B4-BE49-F238E27FC236}">
                      <a16:creationId xmlns:a16="http://schemas.microsoft.com/office/drawing/2014/main" id="{575BF20E-B996-94BF-12B1-49E85D9C776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56132" y="441205"/>
                  <a:ext cx="406219" cy="23650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7" name="Picture 10" descr="3d file JSON format icon 22037616 PNG">
              <a:extLst>
                <a:ext uri="{FF2B5EF4-FFF2-40B4-BE49-F238E27FC236}">
                  <a16:creationId xmlns:a16="http://schemas.microsoft.com/office/drawing/2014/main" id="{5D93CF24-86F4-167C-06DB-B4339D8AB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570" y="5375558"/>
              <a:ext cx="916737" cy="916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Modello 3D 7" descr="Freccia spessa">
                  <a:extLst>
                    <a:ext uri="{FF2B5EF4-FFF2-40B4-BE49-F238E27FC236}">
                      <a16:creationId xmlns:a16="http://schemas.microsoft.com/office/drawing/2014/main" id="{E7DAB702-8F43-ACCB-F330-7F123FA6956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81417803"/>
                    </p:ext>
                  </p:extLst>
                </p:nvPr>
              </p:nvGraphicFramePr>
              <p:xfrm>
                <a:off x="9407501" y="5663732"/>
                <a:ext cx="923356" cy="535463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923356" cy="535463"/>
                      </a:xfrm>
                      <a:prstGeom prst="rect">
                        <a:avLst/>
                      </a:prstGeom>
                    </am3d:spPr>
                    <am3d:camera>
                      <am3d:pos x="0" y="0" z="526841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808809" d="1000000"/>
                      <am3d:preTrans dx="0" dy="-838313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33355" ay="-1537953" az="-276526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4433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Modello 3D 7" descr="Freccia spessa">
                  <a:extLst>
                    <a:ext uri="{FF2B5EF4-FFF2-40B4-BE49-F238E27FC236}">
                      <a16:creationId xmlns:a16="http://schemas.microsoft.com/office/drawing/2014/main" id="{E7DAB702-8F43-ACCB-F330-7F123FA6956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65245" y="498142"/>
                  <a:ext cx="431277" cy="250102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9" name="Picture 16" descr="GitHub - cyberbotics/webots: Webots Robot Simulator">
              <a:extLst>
                <a:ext uri="{FF2B5EF4-FFF2-40B4-BE49-F238E27FC236}">
                  <a16:creationId xmlns:a16="http://schemas.microsoft.com/office/drawing/2014/main" id="{F3E45D0F-1D78-F324-06BB-E0A5FEB6B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4449" y="5510902"/>
              <a:ext cx="841122" cy="841122"/>
            </a:xfrm>
            <a:prstGeom prst="rect">
              <a:avLst/>
            </a:prstGeom>
            <a:noFill/>
            <a:effectLst>
              <a:outerShdw blurRad="381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494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41AE50-DC14-CFCB-D1F8-737274831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7923EF1-D272-3164-42EA-5846F3DCE1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1219" y="1391838"/>
            <a:ext cx="10891624" cy="38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b="1" dirty="0"/>
              <a:t>Lettura del file JSON in Python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F46624B-CD7C-5373-BD9B-C7CB8B2A9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0" y="1773481"/>
            <a:ext cx="108886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>
                <a:latin typeface="Tiempos Text Regular" panose="02020503060303060403" pitchFamily="18" charset="0"/>
              </a:rPr>
              <a:t>Il codice Python usa la funzione </a:t>
            </a:r>
            <a:r>
              <a:rPr lang="it-IT" altLang="it-IT" dirty="0">
                <a:latin typeface="Consolas" panose="020B0609020204030204" pitchFamily="49" charset="0"/>
              </a:rPr>
              <a:t>leggi_stringa_da_file()</a:t>
            </a:r>
            <a:r>
              <a:rPr lang="it-IT" altLang="it-IT" dirty="0">
                <a:latin typeface="Tiempos Text Regular" panose="02020503060303060403" pitchFamily="18" charset="0"/>
              </a:rPr>
              <a:t> per leggere il contenuto del file. Analizziamo questa funzione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3F66196-2A78-06A2-5C3A-D4EDD7ABA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25" y="2467461"/>
            <a:ext cx="5342083" cy="1295512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C0B81D9-A537-2AD8-7D26-EBD6697E0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455" y="2328959"/>
            <a:ext cx="44003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open(percorso_file, 'r'): apre il file in modalità lettura ('r').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file.read(): legge l'intero contenuto del file.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strip(): rimuove eventuali spazi bianchi o caratteri di nuova riga all'inizio e alla fine.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Blocco try-except: se si verifica un errore (es. file non trovato), viene stampato un messaggio d’errore e restituito None.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1930D49-988C-245C-44AE-41BD81279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19" y="4237091"/>
            <a:ext cx="10891624" cy="38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it-IT" b="1" dirty="0"/>
              <a:t>Controllo se il file esiste e contiene dati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71D4646-5FA7-F38B-4D92-AB6E2E2D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696" y="4618734"/>
            <a:ext cx="3604572" cy="952583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313BCF7F-C873-28E1-C839-8726E1093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726" y="4555654"/>
            <a:ext cx="44003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Dopo aver letto il file, il codice verifica se message non è None. Se message è vuoto, il programma termina con </a:t>
            </a:r>
            <a:r>
              <a:rPr lang="it-IT" altLang="it-IT" sz="1200" dirty="0">
                <a:latin typeface="Consolas" panose="020B0609020204030204" pitchFamily="49" charset="0"/>
              </a:rPr>
              <a:t>exit(1)</a:t>
            </a:r>
            <a:r>
              <a:rPr lang="it-IT" altLang="it-IT" sz="1200" dirty="0">
                <a:latin typeface="Tiempos Text Regular" panose="02020503060303060403" pitchFamily="18" charset="0"/>
              </a:rPr>
              <a:t>.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dirty="0">
                <a:latin typeface="Tiempos Text Regular" panose="02020503060303060403" pitchFamily="18" charset="0"/>
              </a:rPr>
              <a:t>Questo garantisce che non si tenti di analizzare un file inesistente o corrotto.</a:t>
            </a:r>
          </a:p>
        </p:txBody>
      </p:sp>
      <p:sp>
        <p:nvSpPr>
          <p:cNvPr id="27" name="Titolo 1">
            <a:extLst>
              <a:ext uri="{FF2B5EF4-FFF2-40B4-BE49-F238E27FC236}">
                <a16:creationId xmlns:a16="http://schemas.microsoft.com/office/drawing/2014/main" id="{86F9211F-B9E6-21C5-780D-3EB4DB4E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40" y="152045"/>
            <a:ext cx="10435120" cy="838394"/>
          </a:xfrm>
        </p:spPr>
        <p:txBody>
          <a:bodyPr>
            <a:normAutofit/>
          </a:bodyPr>
          <a:lstStyle/>
          <a:p>
            <a:r>
              <a:rPr lang="it-IT" dirty="0"/>
              <a:t>Lettura di un file JSON su Webots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BA113DC-BED3-565D-2CE6-1DDF30342510}"/>
              </a:ext>
            </a:extLst>
          </p:cNvPr>
          <p:cNvGrpSpPr/>
          <p:nvPr/>
        </p:nvGrpSpPr>
        <p:grpSpPr>
          <a:xfrm>
            <a:off x="9690824" y="106196"/>
            <a:ext cx="1227588" cy="803295"/>
            <a:chOff x="7297810" y="222932"/>
            <a:chExt cx="1227588" cy="803295"/>
          </a:xfrm>
        </p:grpSpPr>
        <p:pic>
          <p:nvPicPr>
            <p:cNvPr id="29" name="Picture 10" descr="3d file JSON format icon 22037616 PNG">
              <a:extLst>
                <a:ext uri="{FF2B5EF4-FFF2-40B4-BE49-F238E27FC236}">
                  <a16:creationId xmlns:a16="http://schemas.microsoft.com/office/drawing/2014/main" id="{DA85B9FE-37E8-D386-A486-9F50D7C2F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171" y="222932"/>
              <a:ext cx="803295" cy="803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Lente d'ingrandimento - App su Google Play">
              <a:extLst>
                <a:ext uri="{FF2B5EF4-FFF2-40B4-BE49-F238E27FC236}">
                  <a16:creationId xmlns:a16="http://schemas.microsoft.com/office/drawing/2014/main" id="{1FDFA7C0-796B-832A-4CD2-A95758ACE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810" y="296984"/>
              <a:ext cx="1227588" cy="61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5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C49E30-9C03-18E0-6CA5-92B27A09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78CF2C-007C-3750-F526-31013712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40" y="152045"/>
            <a:ext cx="10435120" cy="838394"/>
          </a:xfrm>
        </p:spPr>
        <p:txBody>
          <a:bodyPr>
            <a:normAutofit/>
          </a:bodyPr>
          <a:lstStyle/>
          <a:p>
            <a:r>
              <a:rPr lang="it-IT" dirty="0"/>
              <a:t>Lettura di un file JSON su Webots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8F1E0E7-A2B0-1613-38A4-113A994F3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440" y="868094"/>
            <a:ext cx="10891624" cy="38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it-IT" b="1" dirty="0"/>
              <a:t>Parsing del messaggio e creazione della configurazione FSA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CE305A7F-8CE2-EC19-1083-E441BF308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440" y="1242924"/>
            <a:ext cx="108886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>
                <a:latin typeface="Tiempos Text Regular" panose="02020503060303060403" pitchFamily="18" charset="0"/>
              </a:rPr>
              <a:t>La funzione </a:t>
            </a:r>
            <a:r>
              <a:rPr lang="it-IT" altLang="it-IT" dirty="0">
                <a:latin typeface="Consolas" panose="020B0609020204030204" pitchFamily="49" charset="0"/>
              </a:rPr>
              <a:t>parse_fsa_message(message)</a:t>
            </a:r>
            <a:r>
              <a:rPr lang="it-IT" altLang="it-IT" dirty="0">
                <a:latin typeface="Tiempos Text Regular" panose="02020503060303060403" pitchFamily="18" charset="0"/>
              </a:rPr>
              <a:t> si occupa di convertire la stringa letta dal file in una struttura dati più facile da gestire (un dizionario). 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4D14525C-F700-BE23-10F9-9470AD0B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89" y="1889255"/>
            <a:ext cx="9948445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400" dirty="0"/>
              <a:t>Estrazione del numero di stati: Il codice prende il primo valore della stringa (separato da ,), lo converte in intero e lo memorizza in </a:t>
            </a:r>
            <a:r>
              <a:rPr lang="it-IT" altLang="it-IT" sz="1400" dirty="0">
                <a:latin typeface="Consolas" panose="020B0609020204030204" pitchFamily="49" charset="0"/>
              </a:rPr>
              <a:t>num_states</a:t>
            </a:r>
            <a:r>
              <a:rPr lang="it-IT" altLang="it-IT" sz="14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400" dirty="0"/>
              <a:t>Estrazione delle configurazioni di stato: Usa una </a:t>
            </a:r>
            <a:r>
              <a:rPr lang="it-IT" altLang="it-IT" sz="1400" dirty="0">
                <a:latin typeface="Consolas" panose="020B0609020204030204" pitchFamily="49" charset="0"/>
              </a:rPr>
              <a:t>regex</a:t>
            </a:r>
            <a:r>
              <a:rPr lang="it-IT" altLang="it-IT" sz="1400" dirty="0"/>
              <a:t> per trovare tutti i blocchi che contengono configurazioni di stato nel formato (1,G1,2,O2,5). Ogni blocco è memorizzato nella lista </a:t>
            </a:r>
            <a:r>
              <a:rPr lang="it-IT" altLang="it-IT" sz="1400" dirty="0">
                <a:latin typeface="Consolas" panose="020B0609020204030204" pitchFamily="49" charset="0"/>
              </a:rPr>
              <a:t>state_configs</a:t>
            </a:r>
            <a:r>
              <a:rPr lang="it-IT" altLang="it-IT" sz="14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400" dirty="0"/>
              <a:t>Verifica della coerenza tra il numero di stati e i dati trovati: Se il numero di stati nel file non corrisponde al numero di configurazioni trovate, viene mostrato un errore.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400" dirty="0"/>
              <a:t>Creazione del dizionario FSA: Per ogni stato trovato, si creano le sue proprietà: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400" dirty="0"/>
              <a:t>trigger: il numero dello stato successivo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400" dirty="0"/>
              <a:t>requirements: quanti oggetti devono essere presenti nei contenitori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400" dirty="0"/>
              <a:t>delay: il ritardo prima del cambio di stato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400" dirty="0"/>
              <a:t>Aggiunta dello stato HALT: Lo stato di arresto (HALT) ha un trigger di -1, nessun requisito e un delay di 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400" dirty="0"/>
              <a:t>Debug: Se </a:t>
            </a:r>
            <a:r>
              <a:rPr lang="it-IT" altLang="it-IT" sz="1400" dirty="0">
                <a:latin typeface="Consolas" panose="020B0609020204030204" pitchFamily="49" charset="0"/>
              </a:rPr>
              <a:t>first_load</a:t>
            </a:r>
            <a:r>
              <a:rPr lang="it-IT" altLang="it-IT" sz="1400" dirty="0"/>
              <a:t> è True, viene stampata una tabella con tutti gli stati e le loro configurazioni.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400" dirty="0"/>
              <a:t>Restituzione del dizionario FSA: Se tutto è andato bene, la funzione restituisce il dizionario fsa.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A1ABC819-C33F-D636-7780-FA4A87C80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657" y="4743443"/>
            <a:ext cx="10891624" cy="38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it-IT" b="1" dirty="0"/>
              <a:t>Monitoraggio delle modifiche al file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5DB9B7F-6712-5435-F8F7-D1090BEDB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80" y="5140261"/>
            <a:ext cx="3622951" cy="1500937"/>
          </a:xfrm>
          <a:prstGeom prst="rect">
            <a:avLst/>
          </a:prstGeom>
        </p:spPr>
      </p:pic>
      <p:sp>
        <p:nvSpPr>
          <p:cNvPr id="21" name="Rectangle 4">
            <a:extLst>
              <a:ext uri="{FF2B5EF4-FFF2-40B4-BE49-F238E27FC236}">
                <a16:creationId xmlns:a16="http://schemas.microsoft.com/office/drawing/2014/main" id="{DF188CA6-7A89-8D2D-CCBA-7B7C4F653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455" y="5120805"/>
            <a:ext cx="44003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Viene usata la funzione </a:t>
            </a:r>
            <a:r>
              <a:rPr lang="it-IT" altLang="it-IT" sz="1200" dirty="0">
                <a:latin typeface="Consolas" panose="020B0609020204030204" pitchFamily="49" charset="0"/>
              </a:rPr>
              <a:t>is_file_modified() </a:t>
            </a:r>
            <a:r>
              <a:rPr lang="it-IT" altLang="it-IT" sz="1200" dirty="0">
                <a:latin typeface="Tiempos Text Regular" panose="02020503060303060403" pitchFamily="18" charset="0"/>
              </a:rPr>
              <a:t>per controllare se il file fsa_message.json è stato modificato.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Passaggi: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Si ottiene il tempo dell'ultima modifica con </a:t>
            </a:r>
            <a:r>
              <a:rPr lang="it-IT" altLang="it-IT" sz="1200" dirty="0">
                <a:latin typeface="Consolas" panose="020B0609020204030204" pitchFamily="49" charset="0"/>
              </a:rPr>
              <a:t>os.path.getmtime(percorso_file)</a:t>
            </a:r>
            <a:r>
              <a:rPr lang="it-IT" altLang="it-IT" sz="1200" dirty="0">
                <a:latin typeface="Tiempos Text Regular" panose="02020503060303060403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Se il valore è diverso dal precedente, significa che il file è cambiato.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latin typeface="Tiempos Text Regular" panose="02020503060303060403" pitchFamily="18" charset="0"/>
            </a:endParaRP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8ED4A22C-1826-1C87-513C-E77B747A4CDA}"/>
              </a:ext>
            </a:extLst>
          </p:cNvPr>
          <p:cNvGrpSpPr/>
          <p:nvPr/>
        </p:nvGrpSpPr>
        <p:grpSpPr>
          <a:xfrm>
            <a:off x="9690824" y="106196"/>
            <a:ext cx="1227588" cy="803295"/>
            <a:chOff x="7297810" y="222932"/>
            <a:chExt cx="1227588" cy="803295"/>
          </a:xfrm>
        </p:grpSpPr>
        <p:pic>
          <p:nvPicPr>
            <p:cNvPr id="30" name="Picture 10" descr="3d file JSON format icon 22037616 PNG">
              <a:extLst>
                <a:ext uri="{FF2B5EF4-FFF2-40B4-BE49-F238E27FC236}">
                  <a16:creationId xmlns:a16="http://schemas.microsoft.com/office/drawing/2014/main" id="{F562F108-AB3C-F782-E410-FF29BE0AE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171" y="222932"/>
              <a:ext cx="803295" cy="803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Lente d'ingrandimento - App su Google Play">
              <a:extLst>
                <a:ext uri="{FF2B5EF4-FFF2-40B4-BE49-F238E27FC236}">
                  <a16:creationId xmlns:a16="http://schemas.microsoft.com/office/drawing/2014/main" id="{8786D5ED-7033-709C-FD72-2C0A4BF58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810" y="296984"/>
              <a:ext cx="1227588" cy="61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95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A00697-9ADD-9E47-BCB5-AB761BB61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813DD76-7850-03BB-5EB1-42A386B630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8440" y="1113457"/>
            <a:ext cx="10891624" cy="38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it-IT" b="1" dirty="0"/>
              <a:t>Ricaricamento FSA se il file cambia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089ADA9-89A4-E486-8211-185BCD2B0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0" y="1445048"/>
            <a:ext cx="108886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>
                <a:latin typeface="Tiempos Text Regular" panose="02020503060303060403" pitchFamily="18" charset="0"/>
              </a:rPr>
              <a:t>Se il file viene modificato, </a:t>
            </a:r>
            <a:r>
              <a:rPr lang="it-IT" altLang="it-IT" dirty="0">
                <a:latin typeface="Consolas" panose="020B0609020204030204" pitchFamily="49" charset="0"/>
              </a:rPr>
              <a:t>load_fsa_message()</a:t>
            </a:r>
            <a:r>
              <a:rPr lang="it-IT" altLang="it-IT" dirty="0">
                <a:latin typeface="Tiempos Text Regular" panose="02020503060303060403" pitchFamily="18" charset="0"/>
              </a:rPr>
              <a:t> rilegge e riprocessa il messaggio. 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111879B-401D-3470-0447-40D92CA8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786"/>
          <a:stretch/>
        </p:blipFill>
        <p:spPr>
          <a:xfrm>
            <a:off x="1023124" y="1814380"/>
            <a:ext cx="5072876" cy="3545556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944E638A-235C-2584-CCB1-809CAA499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758950"/>
            <a:ext cx="5976026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Chiama la funzione is_file_modified() per verificare se il file è stato modificato rispetto all'ultima volta che è stato letto.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Se il file è stato modificato, last_modified_time viene aggiornato con il nuovo timestamp. Altrimenti, il valore di last_modified_time rimane invariato.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200" dirty="0">
                <a:latin typeface="Tiempos Text Regular" panose="02020503060303060403" pitchFamily="18" charset="0"/>
              </a:rPr>
              <a:t>Se il file è stato modificato, allora si procede alla rilettura. 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200" dirty="0">
                <a:latin typeface="Tiempos Text Regular" panose="02020503060303060403" pitchFamily="18" charset="0"/>
              </a:rPr>
              <a:t>Viene richiamata la funzione leggi_stringa_da_file() per leggere il nuovo contenuto del file. 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200" dirty="0">
                <a:latin typeface="Tiempos Text Regular" panose="02020503060303060403" pitchFamily="18" charset="0"/>
              </a:rPr>
              <a:t>Se il file è stato letto correttamente (cioè message non è None o vuoto), allora il contenuto viene passato alla funzione parse_fsa_message() per convertirlo in un dizionario di stati FSA.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Se la funzione parse_fsa_message() restituisce None, significa che si è verificato un errore nel parsing del messaggio e viene stampato un errore e il programma termina con exit(1). </a:t>
            </a:r>
            <a:r>
              <a:rPr lang="it-IT" sz="1200" dirty="0">
                <a:latin typeface="Tiempos Text Regular" panose="02020503060303060403" pitchFamily="18" charset="0"/>
              </a:rPr>
              <a:t>Se il file non è stato letto correttamente, viene stampato un errore e il programma viene terminato.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200" dirty="0">
                <a:latin typeface="Tiempos Text Regular" panose="02020503060303060403" pitchFamily="18" charset="0"/>
              </a:rPr>
              <a:t>Se is_file_modified() non riesce a determinare se il file è stato modificato, viene stampato un errore e il programma termina 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Alla fine della funzione, viene restituito: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Il nuovo dizionario FSA contenente la configurazione aggiornata.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Tiempos Text Regular" panose="02020503060303060403" pitchFamily="18" charset="0"/>
              </a:rPr>
              <a:t>Il valore aggiornato di last_modified_time.</a:t>
            </a:r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17DE934F-35F1-357B-0626-92C5F0A8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40" y="152045"/>
            <a:ext cx="10435120" cy="838394"/>
          </a:xfrm>
        </p:spPr>
        <p:txBody>
          <a:bodyPr>
            <a:normAutofit/>
          </a:bodyPr>
          <a:lstStyle/>
          <a:p>
            <a:r>
              <a:rPr lang="it-IT" dirty="0"/>
              <a:t>Lettura di un file JSON su Webots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878FE777-1F67-4F46-F752-447327667201}"/>
              </a:ext>
            </a:extLst>
          </p:cNvPr>
          <p:cNvGrpSpPr/>
          <p:nvPr/>
        </p:nvGrpSpPr>
        <p:grpSpPr>
          <a:xfrm>
            <a:off x="9690824" y="106196"/>
            <a:ext cx="1227588" cy="803295"/>
            <a:chOff x="7297810" y="222932"/>
            <a:chExt cx="1227588" cy="803295"/>
          </a:xfrm>
        </p:grpSpPr>
        <p:pic>
          <p:nvPicPr>
            <p:cNvPr id="33" name="Picture 10" descr="3d file JSON format icon 22037616 PNG">
              <a:extLst>
                <a:ext uri="{FF2B5EF4-FFF2-40B4-BE49-F238E27FC236}">
                  <a16:creationId xmlns:a16="http://schemas.microsoft.com/office/drawing/2014/main" id="{825A37B9-B684-6822-BEE0-56FE5A4F4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171" y="222932"/>
              <a:ext cx="803295" cy="803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Lente d'ingrandimento - App su Google Play">
              <a:extLst>
                <a:ext uri="{FF2B5EF4-FFF2-40B4-BE49-F238E27FC236}">
                  <a16:creationId xmlns:a16="http://schemas.microsoft.com/office/drawing/2014/main" id="{06A3576B-88C0-BA46-6399-9CD17FC3A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810" y="296984"/>
              <a:ext cx="1227588" cy="61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4995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6934D4-8D34-9F4B-39A8-D25CDE89A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IVERSAL ROBOTUR5e - บริษัท เซราไทย จำกัด">
            <a:extLst>
              <a:ext uri="{FF2B5EF4-FFF2-40B4-BE49-F238E27FC236}">
                <a16:creationId xmlns:a16="http://schemas.microsoft.com/office/drawing/2014/main" id="{7F7D1FDF-2BC3-54B7-DB63-D58E461C1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1741" r="46865" b="1741"/>
          <a:stretch/>
        </p:blipFill>
        <p:spPr bwMode="auto">
          <a:xfrm>
            <a:off x="751841" y="-214009"/>
            <a:ext cx="3464560" cy="6042562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0548D5D-1D8C-D6E0-E4CD-9C4DBDF5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39" y="133731"/>
            <a:ext cx="9601200" cy="924339"/>
          </a:xfrm>
        </p:spPr>
        <p:txBody>
          <a:bodyPr>
            <a:normAutofit/>
          </a:bodyPr>
          <a:lstStyle/>
          <a:p>
            <a:r>
              <a:rPr lang="it-IT" i="0" dirty="0">
                <a:solidFill>
                  <a:srgbClr val="3D3929"/>
                </a:solidFill>
                <a:effectLst/>
              </a:rPr>
              <a:t>Il Robot UR5e</a:t>
            </a:r>
            <a:endParaRPr lang="it-IT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72DB22-FF2C-55AF-61EE-8FE32C9C49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0087" y="791740"/>
            <a:ext cx="7132141" cy="263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it-IT" sz="1600" dirty="0"/>
              <a:t>Il </a:t>
            </a:r>
            <a:r>
              <a:rPr lang="it-IT" sz="1600" b="1" dirty="0"/>
              <a:t>UR5e</a:t>
            </a:r>
            <a:r>
              <a:rPr lang="it-IT" sz="1600" dirty="0"/>
              <a:t> è un robot collaborativo apprezzato per la sua flessibilità, semplicità d'uso e capacità di operare a fianco degli esseri umani senza richiedere barriere protettive. Dispone di 6 gradi di libertà, che gli conferiscono un'elevata mobilità e versatilità nei movimenti. Grazie a queste caratteristiche, viene anche definito un "manipolatore diretto".</a:t>
            </a:r>
          </a:p>
          <a:p>
            <a:pPr marL="0" indent="0">
              <a:buNone/>
            </a:pPr>
            <a:r>
              <a:rPr lang="it-IT" sz="1600" dirty="0"/>
              <a:t>Le componenti principali di un robot possono essere suddivise in due categorie principali:</a:t>
            </a:r>
          </a:p>
          <a:p>
            <a:pPr>
              <a:buFont typeface="+mj-lt"/>
              <a:buAutoNum type="arabicPeriod"/>
            </a:pPr>
            <a:r>
              <a:rPr lang="it-IT" sz="1600" b="1" dirty="0"/>
              <a:t>Manipolatore</a:t>
            </a:r>
            <a:endParaRPr lang="it-IT" sz="1600" dirty="0"/>
          </a:p>
          <a:p>
            <a:pPr>
              <a:buFont typeface="+mj-lt"/>
              <a:buAutoNum type="arabicPeriod"/>
            </a:pPr>
            <a:r>
              <a:rPr lang="it-IT" sz="1600" b="1" dirty="0"/>
              <a:t>Sistema di controllo e programmazione</a:t>
            </a: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5FD12E-E4CC-2431-D3B3-A2495034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916" y="3528795"/>
            <a:ext cx="3428306" cy="1928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8DAEDEA-B2C7-7287-0F7D-8CC2C2CDD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640" y="5601136"/>
            <a:ext cx="2555133" cy="89595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A3D8684-97B1-D49E-148B-0EF3FAD8C632}"/>
              </a:ext>
            </a:extLst>
          </p:cNvPr>
          <p:cNvSpPr txBox="1"/>
          <p:nvPr/>
        </p:nvSpPr>
        <p:spPr>
          <a:xfrm>
            <a:off x="4683938" y="3517808"/>
            <a:ext cx="3859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empos Text Regular" panose="02020503060303060403" pitchFamily="18" charset="0"/>
              </a:rPr>
              <a:t>Con il seguente link: </a:t>
            </a:r>
            <a:r>
              <a:rPr lang="it-IT" dirty="0" err="1">
                <a:latin typeface="Tiempos Text Regular" panose="02020503060303060403" pitchFamily="18" charset="0"/>
                <a:hlinkClick r:id="rId5"/>
              </a:rPr>
              <a:t>Cyberbotics</a:t>
            </a:r>
            <a:r>
              <a:rPr lang="it-IT" dirty="0">
                <a:latin typeface="Tiempos Text Regular" panose="02020503060303060403" pitchFamily="18" charset="0"/>
                <a:hlinkClick r:id="rId5"/>
              </a:rPr>
              <a:t> UR5e Guide</a:t>
            </a:r>
            <a:r>
              <a:rPr lang="it-IT" dirty="0">
                <a:latin typeface="Tiempos Text Regular" panose="02020503060303060403" pitchFamily="18" charset="0"/>
              </a:rPr>
              <a:t>, puoi visualizzare il robot UR5e direttamente online. Questo strumento permette di esplorare il funzionamento del robot in un ambiente virtuale interattivo, consentendo di muovere i suoi giunti e attuatori per comprendere meglio le sue capacità di movimento e configurazione.</a:t>
            </a:r>
          </a:p>
        </p:txBody>
      </p:sp>
      <p:pic>
        <p:nvPicPr>
          <p:cNvPr id="3076" name="Picture 4" descr="Universal Robots Company Profile - Robotics 24/7">
            <a:extLst>
              <a:ext uri="{FF2B5EF4-FFF2-40B4-BE49-F238E27FC236}">
                <a16:creationId xmlns:a16="http://schemas.microsoft.com/office/drawing/2014/main" id="{0ADFD7B8-F7F7-9825-EFDD-534811EDB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480" y="5680619"/>
            <a:ext cx="2797177" cy="81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55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C1B082-5346-784C-8D6D-3589A087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223735"/>
            <a:ext cx="9601200" cy="924339"/>
          </a:xfrm>
        </p:spPr>
        <p:txBody>
          <a:bodyPr>
            <a:normAutofit fontScale="90000"/>
          </a:bodyPr>
          <a:lstStyle/>
          <a:p>
            <a:r>
              <a:rPr lang="it-IT" b="0" i="0" dirty="0">
                <a:solidFill>
                  <a:srgbClr val="3D3929"/>
                </a:solidFill>
                <a:effectLst/>
              </a:rPr>
              <a:t>Organizzazione codice e strutture usate </a:t>
            </a:r>
            <a:endParaRPr lang="it-IT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B03521-DFF6-BF15-7309-86367CD28F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7902" y="899970"/>
            <a:ext cx="9521687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800" b="1" dirty="0"/>
              <a:t>FSA (Finite State Automaton):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dirty="0"/>
              <a:t>Implementa una macchina a stati finiti definita da un </a:t>
            </a:r>
            <a:r>
              <a:rPr lang="it-IT" altLang="it-IT" sz="1800" b="1" dirty="0"/>
              <a:t>messaggio</a:t>
            </a:r>
            <a:r>
              <a:rPr lang="it-IT" altLang="it-IT" sz="1800" dirty="0"/>
              <a:t> </a:t>
            </a:r>
            <a:r>
              <a:rPr lang="it-IT" altLang="it-IT" sz="1800" b="1" dirty="0"/>
              <a:t>di</a:t>
            </a:r>
            <a:r>
              <a:rPr lang="it-IT" altLang="it-IT" sz="1800" dirty="0"/>
              <a:t> </a:t>
            </a:r>
            <a:r>
              <a:rPr lang="it-IT" altLang="it-IT" sz="1800" b="1" dirty="0"/>
              <a:t>configurazione</a:t>
            </a:r>
            <a:r>
              <a:rPr lang="it-IT" altLang="it-IT" sz="18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dirty="0"/>
              <a:t>Ogni stato contiene: </a:t>
            </a:r>
            <a:r>
              <a:rPr lang="it-IT" altLang="it-IT" sz="1800" b="1" dirty="0"/>
              <a:t>trigger</a:t>
            </a:r>
            <a:r>
              <a:rPr lang="it-IT" altLang="it-IT" sz="1800" dirty="0"/>
              <a:t> per lo stato successivo, </a:t>
            </a:r>
            <a:r>
              <a:rPr lang="it-IT" altLang="it-IT" sz="1800" b="1" dirty="0"/>
              <a:t>requisiti</a:t>
            </a:r>
            <a:r>
              <a:rPr lang="it-IT" altLang="it-IT" sz="1800" dirty="0"/>
              <a:t> (conteggi per bin verdi/arancioni), e </a:t>
            </a:r>
            <a:r>
              <a:rPr lang="it-IT" altLang="it-IT" sz="1800" b="1" dirty="0"/>
              <a:t>delay</a:t>
            </a:r>
            <a:r>
              <a:rPr lang="it-IT" altLang="it-IT" sz="18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dirty="0"/>
              <a:t>Gli stati vengono gestiti in main_state() che controlla </a:t>
            </a:r>
            <a:r>
              <a:rPr lang="it-IT" altLang="it-IT" sz="1800" b="1" dirty="0"/>
              <a:t>transizioni</a:t>
            </a:r>
            <a:r>
              <a:rPr lang="it-IT" altLang="it-IT" sz="1800" dirty="0"/>
              <a:t> e </a:t>
            </a:r>
            <a:r>
              <a:rPr lang="it-IT" altLang="it-IT" sz="1800" b="1" dirty="0"/>
              <a:t>requisiti</a:t>
            </a:r>
            <a:r>
              <a:rPr lang="it-IT" altLang="it-IT" sz="18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800" b="1" dirty="0"/>
              <a:t>Strutture Principali: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b="1" dirty="0"/>
              <a:t>Array</a:t>
            </a:r>
            <a:r>
              <a:rPr lang="it-IT" altLang="it-IT" sz="1800" dirty="0"/>
              <a:t> di posizioni target per il robot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b="1" dirty="0"/>
              <a:t>Contatori</a:t>
            </a:r>
            <a:r>
              <a:rPr lang="it-IT" altLang="it-IT" sz="1800" dirty="0"/>
              <a:t> per frutti e bin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dirty="0"/>
              <a:t>Sistema di substati per le azioni del robot (waiting, picking, rotating, dropping, rotate_back)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dirty="0"/>
              <a:t>Display informativo e sistema di riconoscimento frutti via computer vision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800" b="1" dirty="0"/>
              <a:t>Organizzazione Codice: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dirty="0"/>
              <a:t>Inizializzazione dei dispositivi robot (motori, sensori, camera, display)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dirty="0"/>
              <a:t>Funzioni helper per display e audio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dirty="0"/>
              <a:t>Macchina a substati implementata come </a:t>
            </a:r>
            <a:r>
              <a:rPr lang="it-IT" altLang="it-IT" sz="1800" b="1" dirty="0"/>
              <a:t>dizionario</a:t>
            </a:r>
            <a:r>
              <a:rPr lang="it-IT" altLang="it-IT" sz="1800" dirty="0"/>
              <a:t> </a:t>
            </a:r>
            <a:r>
              <a:rPr lang="it-IT" altLang="it-IT" sz="1800" b="1" dirty="0"/>
              <a:t>di</a:t>
            </a:r>
            <a:r>
              <a:rPr lang="it-IT" altLang="it-IT" sz="1800" dirty="0"/>
              <a:t> </a:t>
            </a:r>
            <a:r>
              <a:rPr lang="it-IT" altLang="it-IT" sz="1800" b="1" dirty="0"/>
              <a:t>funzioni</a:t>
            </a:r>
            <a:r>
              <a:rPr lang="it-IT" altLang="it-IT" sz="18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dirty="0"/>
              <a:t>Loop principale che alterna tra gestione dello stato FSA e esecuzione dei substati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sz="1800" dirty="0"/>
              <a:t>Sistema di computer vision per identificare i frutti sul nastro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800" dirty="0"/>
              <a:t>Il codice segue un'architettura gerarchica con FSA di alto livello che gestisce gli stati generali, mentre i substati gestiscono le azioni specifiche del robot.</a:t>
            </a:r>
          </a:p>
        </p:txBody>
      </p:sp>
      <p:pic>
        <p:nvPicPr>
          <p:cNvPr id="6" name="Immagine 5" descr="Immagine che contiene Modello in scala, Set per costruzioni, Blocchi a incastro, giocattolo&#10;&#10;Descrizione generata automaticamente">
            <a:extLst>
              <a:ext uri="{FF2B5EF4-FFF2-40B4-BE49-F238E27FC236}">
                <a16:creationId xmlns:a16="http://schemas.microsoft.com/office/drawing/2014/main" id="{EECCDACA-DE5A-D4C5-8D1D-30E695603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775" y="3623792"/>
            <a:ext cx="2358417" cy="1326609"/>
          </a:xfrm>
          <a:prstGeom prst="rect">
            <a:avLst/>
          </a:prstGeom>
        </p:spPr>
      </p:pic>
      <p:pic>
        <p:nvPicPr>
          <p:cNvPr id="10" name="Immagine 9" descr="Immagine che contiene macchina&#10;&#10;Descrizione generata automaticamente">
            <a:extLst>
              <a:ext uri="{FF2B5EF4-FFF2-40B4-BE49-F238E27FC236}">
                <a16:creationId xmlns:a16="http://schemas.microsoft.com/office/drawing/2014/main" id="{0DED7B75-8CD5-9423-02E9-731E6F99C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26" y="1150357"/>
            <a:ext cx="1082359" cy="2083851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922FC992-7233-BC13-0F8D-BEB37D9901A7}"/>
              </a:ext>
            </a:extLst>
          </p:cNvPr>
          <p:cNvSpPr/>
          <p:nvPr/>
        </p:nvSpPr>
        <p:spPr>
          <a:xfrm>
            <a:off x="10489589" y="5520705"/>
            <a:ext cx="1211656" cy="681135"/>
          </a:xfrm>
          <a:prstGeom prst="roundRect">
            <a:avLst/>
          </a:prstGeom>
          <a:gradFill flip="none" rotWithShape="1">
            <a:gsLst>
              <a:gs pos="0">
                <a:srgbClr val="C7C7C7">
                  <a:tint val="66000"/>
                  <a:satMod val="160000"/>
                </a:srgbClr>
              </a:gs>
              <a:gs pos="50000">
                <a:srgbClr val="C7C7C7">
                  <a:tint val="44500"/>
                  <a:satMod val="160000"/>
                </a:srgbClr>
              </a:gs>
              <a:gs pos="100000">
                <a:srgbClr val="C7C7C7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hlinkClick r:id="rId4"/>
              </a:rPr>
              <a:t>Visualizza il codice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169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312F9-3D48-3C2F-8B1F-F9D1A72CB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18F7AA-465F-7D47-F1E9-68E6724F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223735"/>
            <a:ext cx="9601200" cy="924339"/>
          </a:xfrm>
        </p:spPr>
        <p:txBody>
          <a:bodyPr>
            <a:normAutofit/>
          </a:bodyPr>
          <a:lstStyle/>
          <a:p>
            <a:r>
              <a:rPr lang="it-IT" b="0" i="0" dirty="0">
                <a:solidFill>
                  <a:srgbClr val="3D3929"/>
                </a:solidFill>
                <a:effectLst/>
              </a:rPr>
              <a:t>Automa a Stati Finiti (FSA)</a:t>
            </a:r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0339374-5A9B-C08D-D149-C112BCA0CE15}"/>
              </a:ext>
            </a:extLst>
          </p:cNvPr>
          <p:cNvSpPr/>
          <p:nvPr/>
        </p:nvSpPr>
        <p:spPr>
          <a:xfrm>
            <a:off x="6157357" y="1092530"/>
            <a:ext cx="745176" cy="46907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0</a:t>
            </a:r>
          </a:p>
          <a:p>
            <a:pPr algn="ctr"/>
            <a:r>
              <a:rPr lang="it-IT" sz="800" dirty="0"/>
              <a:t>WAITING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F642584-CCE4-9ADD-FEAD-978A23726081}"/>
              </a:ext>
            </a:extLst>
          </p:cNvPr>
          <p:cNvSpPr/>
          <p:nvPr/>
        </p:nvSpPr>
        <p:spPr>
          <a:xfrm>
            <a:off x="7084622" y="1770413"/>
            <a:ext cx="745176" cy="469074"/>
          </a:xfrm>
          <a:prstGeom prst="roundRect">
            <a:avLst/>
          </a:prstGeom>
          <a:solidFill>
            <a:srgbClr val="AC75D5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1</a:t>
            </a:r>
          </a:p>
          <a:p>
            <a:pPr algn="ctr"/>
            <a:r>
              <a:rPr lang="it-IT" sz="800" dirty="0"/>
              <a:t>PICKING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B37C2061-A2D5-657D-D5D1-D7BCFC99A06D}"/>
              </a:ext>
            </a:extLst>
          </p:cNvPr>
          <p:cNvSpPr/>
          <p:nvPr/>
        </p:nvSpPr>
        <p:spPr>
          <a:xfrm>
            <a:off x="6735288" y="2861826"/>
            <a:ext cx="745176" cy="4690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2</a:t>
            </a:r>
          </a:p>
          <a:p>
            <a:pPr algn="ctr"/>
            <a:r>
              <a:rPr lang="it-IT" sz="800" dirty="0"/>
              <a:t>ROTATING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C266875-BB07-45D8-E83C-6167FF4380B0}"/>
              </a:ext>
            </a:extLst>
          </p:cNvPr>
          <p:cNvSpPr/>
          <p:nvPr/>
        </p:nvSpPr>
        <p:spPr>
          <a:xfrm>
            <a:off x="5596247" y="2861826"/>
            <a:ext cx="745176" cy="46907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3</a:t>
            </a:r>
          </a:p>
          <a:p>
            <a:pPr algn="ctr"/>
            <a:r>
              <a:rPr lang="it-IT" sz="800" dirty="0"/>
              <a:t>DROPPING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33B2AAB-50CB-FE4E-7865-B130E1230478}"/>
              </a:ext>
            </a:extLst>
          </p:cNvPr>
          <p:cNvSpPr/>
          <p:nvPr/>
        </p:nvSpPr>
        <p:spPr>
          <a:xfrm>
            <a:off x="5223659" y="1770413"/>
            <a:ext cx="745176" cy="46907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4</a:t>
            </a:r>
          </a:p>
          <a:p>
            <a:pPr algn="ctr"/>
            <a:r>
              <a:rPr lang="it-IT" sz="600" dirty="0"/>
              <a:t>ROTATE BACK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268EF5A-5D7E-9F03-63A0-BD0659B87EBD}"/>
              </a:ext>
            </a:extLst>
          </p:cNvPr>
          <p:cNvSpPr txBox="1"/>
          <p:nvPr/>
        </p:nvSpPr>
        <p:spPr>
          <a:xfrm>
            <a:off x="6157357" y="2042825"/>
            <a:ext cx="1021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empos Text Regular" panose="02020503060303060403" pitchFamily="18" charset="0"/>
              </a:rPr>
              <a:t>Stato 1</a:t>
            </a: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65025DCD-2BA0-1F18-0164-D49E158E27CE}"/>
              </a:ext>
            </a:extLst>
          </p:cNvPr>
          <p:cNvSpPr/>
          <p:nvPr/>
        </p:nvSpPr>
        <p:spPr>
          <a:xfrm rot="154975">
            <a:off x="5559953" y="2374011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B9E7FEBA-4614-0318-3067-68D11AEDDE60}"/>
              </a:ext>
            </a:extLst>
          </p:cNvPr>
          <p:cNvSpPr/>
          <p:nvPr/>
        </p:nvSpPr>
        <p:spPr>
          <a:xfrm rot="4081324">
            <a:off x="5875006" y="1384959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521849B0-7D07-8BE5-17E1-D4A2227E26A5}"/>
              </a:ext>
            </a:extLst>
          </p:cNvPr>
          <p:cNvSpPr/>
          <p:nvPr/>
        </p:nvSpPr>
        <p:spPr>
          <a:xfrm rot="8807891">
            <a:off x="7077061" y="1377941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igura a mano libera: forma 32">
            <a:extLst>
              <a:ext uri="{FF2B5EF4-FFF2-40B4-BE49-F238E27FC236}">
                <a16:creationId xmlns:a16="http://schemas.microsoft.com/office/drawing/2014/main" id="{E62778EE-099F-F479-01BA-E0AE133F75B0}"/>
              </a:ext>
            </a:extLst>
          </p:cNvPr>
          <p:cNvSpPr/>
          <p:nvPr/>
        </p:nvSpPr>
        <p:spPr>
          <a:xfrm rot="12671949">
            <a:off x="7403771" y="2380244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F71AEE59-FDD5-21CB-504F-6E493D4D85E8}"/>
              </a:ext>
            </a:extLst>
          </p:cNvPr>
          <p:cNvSpPr/>
          <p:nvPr/>
        </p:nvSpPr>
        <p:spPr>
          <a:xfrm rot="16918218">
            <a:off x="6515223" y="3126669"/>
            <a:ext cx="51883" cy="273103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425A4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8D49E78-8A73-199D-9A12-A24960373B50}"/>
              </a:ext>
            </a:extLst>
          </p:cNvPr>
          <p:cNvSpPr txBox="1"/>
          <p:nvPr/>
        </p:nvSpPr>
        <p:spPr>
          <a:xfrm>
            <a:off x="7913547" y="1740860"/>
            <a:ext cx="260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>
                <a:latin typeface="Tiempos Text Regular" panose="02020503060303060403" pitchFamily="18" charset="0"/>
              </a:rPr>
              <a:t>Requisiti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it-IT" sz="800" dirty="0">
                <a:latin typeface="Tiempos Text Regular" panose="02020503060303060403" pitchFamily="18" charset="0"/>
              </a:rPr>
              <a:t>Fase 1 Completati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31F7974-41B3-793A-A549-68AE53537023}"/>
              </a:ext>
            </a:extLst>
          </p:cNvPr>
          <p:cNvSpPr txBox="1"/>
          <p:nvPr/>
        </p:nvSpPr>
        <p:spPr>
          <a:xfrm>
            <a:off x="8407504" y="5270460"/>
            <a:ext cx="199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>
                <a:latin typeface="Tiempos Text Regular" panose="02020503060303060403" pitchFamily="18" charset="0"/>
              </a:rPr>
              <a:t>Requisiti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it-IT" sz="800" dirty="0">
                <a:latin typeface="Tiempos Text Regular" panose="02020503060303060403" pitchFamily="18" charset="0"/>
              </a:rPr>
              <a:t>Fase 2 Completati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10A0C43-0801-F989-9B46-682323702C18}"/>
              </a:ext>
            </a:extLst>
          </p:cNvPr>
          <p:cNvSpPr txBox="1"/>
          <p:nvPr/>
        </p:nvSpPr>
        <p:spPr>
          <a:xfrm>
            <a:off x="2871231" y="5163652"/>
            <a:ext cx="2605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>
                <a:latin typeface="Tiempos Text Regular" panose="02020503060303060403" pitchFamily="18" charset="0"/>
              </a:rPr>
              <a:t>Requisiti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it-IT" sz="800" dirty="0">
                <a:latin typeface="Tiempos Text Regular" panose="02020503060303060403" pitchFamily="18" charset="0"/>
              </a:rPr>
              <a:t>Fase 3 Completati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2A2DD31-6D82-C809-54D1-B4B3F37086A3}"/>
              </a:ext>
            </a:extLst>
          </p:cNvPr>
          <p:cNvSpPr txBox="1"/>
          <p:nvPr/>
        </p:nvSpPr>
        <p:spPr>
          <a:xfrm>
            <a:off x="7939966" y="1982592"/>
            <a:ext cx="26050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it-IT" sz="800" dirty="0">
                <a:latin typeface="Tiempos Text Regular" panose="02020503060303060403" pitchFamily="18" charset="0"/>
              </a:rPr>
              <a:t>Trigger: Next State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54A7C91-DEFF-0225-A91D-BCDD7881A97D}"/>
              </a:ext>
            </a:extLst>
          </p:cNvPr>
          <p:cNvSpPr txBox="1"/>
          <p:nvPr/>
        </p:nvSpPr>
        <p:spPr>
          <a:xfrm>
            <a:off x="8129776" y="5534460"/>
            <a:ext cx="26050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it-IT" sz="800" dirty="0">
                <a:latin typeface="Tiempos Text Regular" panose="02020503060303060403" pitchFamily="18" charset="0"/>
              </a:rPr>
              <a:t>Trigger: Next State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DDDCB99-D7F7-1170-C14A-9C5859F2C0A2}"/>
              </a:ext>
            </a:extLst>
          </p:cNvPr>
          <p:cNvSpPr txBox="1"/>
          <p:nvPr/>
        </p:nvSpPr>
        <p:spPr>
          <a:xfrm>
            <a:off x="3412352" y="5425119"/>
            <a:ext cx="159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it-IT" sz="800" dirty="0">
                <a:latin typeface="Tiempos Text Regular" panose="02020503060303060403" pitchFamily="18" charset="0"/>
              </a:rPr>
              <a:t>Se lo stato 3 è l’ultimo, il Trigger è: </a:t>
            </a:r>
            <a:r>
              <a:rPr lang="it-IT" altLang="it-IT" sz="800" dirty="0">
                <a:latin typeface="Tiempos Text Regular" panose="02020503060303060403" pitchFamily="18" charset="0"/>
              </a:rPr>
              <a:t>halt_system</a:t>
            </a:r>
            <a:endParaRPr lang="it-IT" sz="800" dirty="0">
              <a:latin typeface="Tiempos Text Regular" panose="02020503060303060403" pitchFamily="18" charset="0"/>
            </a:endParaRP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D6779C0F-5AA6-CBC9-4921-A5CEC958ED35}"/>
              </a:ext>
            </a:extLst>
          </p:cNvPr>
          <p:cNvSpPr/>
          <p:nvPr/>
        </p:nvSpPr>
        <p:spPr>
          <a:xfrm>
            <a:off x="9404038" y="2703215"/>
            <a:ext cx="745176" cy="46907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0</a:t>
            </a:r>
          </a:p>
          <a:p>
            <a:pPr algn="ctr"/>
            <a:r>
              <a:rPr lang="it-IT" sz="800" dirty="0"/>
              <a:t>WAITING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12B547E4-884F-CDAB-7BDE-01E6C7CC0CB3}"/>
              </a:ext>
            </a:extLst>
          </p:cNvPr>
          <p:cNvSpPr/>
          <p:nvPr/>
        </p:nvSpPr>
        <p:spPr>
          <a:xfrm>
            <a:off x="10331303" y="3381098"/>
            <a:ext cx="745176" cy="469074"/>
          </a:xfrm>
          <a:prstGeom prst="roundRect">
            <a:avLst/>
          </a:prstGeom>
          <a:solidFill>
            <a:srgbClr val="AC75D5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1</a:t>
            </a:r>
          </a:p>
          <a:p>
            <a:pPr algn="ctr"/>
            <a:r>
              <a:rPr lang="it-IT" sz="800" dirty="0"/>
              <a:t>PICKING</a:t>
            </a: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2AA81D70-B049-EB15-0BB3-D01651E62B9C}"/>
              </a:ext>
            </a:extLst>
          </p:cNvPr>
          <p:cNvSpPr/>
          <p:nvPr/>
        </p:nvSpPr>
        <p:spPr>
          <a:xfrm>
            <a:off x="9981969" y="4472511"/>
            <a:ext cx="745176" cy="4690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2</a:t>
            </a:r>
          </a:p>
          <a:p>
            <a:pPr algn="ctr"/>
            <a:r>
              <a:rPr lang="it-IT" sz="800" dirty="0"/>
              <a:t>ROTATING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7A6A724E-030C-0630-2184-26EEC7FEB1DD}"/>
              </a:ext>
            </a:extLst>
          </p:cNvPr>
          <p:cNvSpPr/>
          <p:nvPr/>
        </p:nvSpPr>
        <p:spPr>
          <a:xfrm>
            <a:off x="8842928" y="4472511"/>
            <a:ext cx="745176" cy="46907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3</a:t>
            </a:r>
          </a:p>
          <a:p>
            <a:pPr algn="ctr"/>
            <a:r>
              <a:rPr lang="it-IT" sz="800" dirty="0"/>
              <a:t>DROPPING</a:t>
            </a:r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A1CAE644-48B7-9E3B-EDDA-28947D44BA3E}"/>
              </a:ext>
            </a:extLst>
          </p:cNvPr>
          <p:cNvSpPr/>
          <p:nvPr/>
        </p:nvSpPr>
        <p:spPr>
          <a:xfrm>
            <a:off x="8470340" y="3381098"/>
            <a:ext cx="745176" cy="46907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4</a:t>
            </a:r>
          </a:p>
          <a:p>
            <a:pPr algn="ctr"/>
            <a:r>
              <a:rPr lang="it-IT" sz="600" dirty="0"/>
              <a:t>ROTATE BACK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A56E6C3-19A6-2AB1-3561-9A00C3D9B1D8}"/>
              </a:ext>
            </a:extLst>
          </p:cNvPr>
          <p:cNvSpPr txBox="1"/>
          <p:nvPr/>
        </p:nvSpPr>
        <p:spPr>
          <a:xfrm>
            <a:off x="9404038" y="3653510"/>
            <a:ext cx="1021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empos Text Regular" panose="02020503060303060403" pitchFamily="18" charset="0"/>
              </a:rPr>
              <a:t>Stato 2</a:t>
            </a:r>
          </a:p>
        </p:txBody>
      </p:sp>
      <p:sp>
        <p:nvSpPr>
          <p:cNvPr id="49" name="Figura a mano libera: forma 48">
            <a:extLst>
              <a:ext uri="{FF2B5EF4-FFF2-40B4-BE49-F238E27FC236}">
                <a16:creationId xmlns:a16="http://schemas.microsoft.com/office/drawing/2014/main" id="{12BB79E8-27C5-9769-2AEA-FF70BD813648}"/>
              </a:ext>
            </a:extLst>
          </p:cNvPr>
          <p:cNvSpPr/>
          <p:nvPr/>
        </p:nvSpPr>
        <p:spPr>
          <a:xfrm rot="154975">
            <a:off x="8806634" y="3984696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igura a mano libera: forma 49">
            <a:extLst>
              <a:ext uri="{FF2B5EF4-FFF2-40B4-BE49-F238E27FC236}">
                <a16:creationId xmlns:a16="http://schemas.microsoft.com/office/drawing/2014/main" id="{E5D09A9F-859B-3043-3019-E99A571955E5}"/>
              </a:ext>
            </a:extLst>
          </p:cNvPr>
          <p:cNvSpPr/>
          <p:nvPr/>
        </p:nvSpPr>
        <p:spPr>
          <a:xfrm rot="4081324">
            <a:off x="9121687" y="2995644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Figura a mano libera: forma 50">
            <a:extLst>
              <a:ext uri="{FF2B5EF4-FFF2-40B4-BE49-F238E27FC236}">
                <a16:creationId xmlns:a16="http://schemas.microsoft.com/office/drawing/2014/main" id="{16600F9B-AF53-2CEB-EADD-7231FF985EEA}"/>
              </a:ext>
            </a:extLst>
          </p:cNvPr>
          <p:cNvSpPr/>
          <p:nvPr/>
        </p:nvSpPr>
        <p:spPr>
          <a:xfrm rot="8807891">
            <a:off x="10323742" y="2988626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AEAFA65B-6AA4-266A-BED9-38C5E4DB9E81}"/>
              </a:ext>
            </a:extLst>
          </p:cNvPr>
          <p:cNvSpPr/>
          <p:nvPr/>
        </p:nvSpPr>
        <p:spPr>
          <a:xfrm rot="12671949">
            <a:off x="10650452" y="3990929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igura a mano libera: forma 52">
            <a:extLst>
              <a:ext uri="{FF2B5EF4-FFF2-40B4-BE49-F238E27FC236}">
                <a16:creationId xmlns:a16="http://schemas.microsoft.com/office/drawing/2014/main" id="{89F46234-C9DF-F4B6-8F19-386A29F3630E}"/>
              </a:ext>
            </a:extLst>
          </p:cNvPr>
          <p:cNvSpPr/>
          <p:nvPr/>
        </p:nvSpPr>
        <p:spPr>
          <a:xfrm rot="16918218">
            <a:off x="9761904" y="4737354"/>
            <a:ext cx="51883" cy="273103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425A4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C83BF833-F8D0-5AB7-1E7F-7CD85749DFA8}"/>
              </a:ext>
            </a:extLst>
          </p:cNvPr>
          <p:cNvSpPr/>
          <p:nvPr/>
        </p:nvSpPr>
        <p:spPr>
          <a:xfrm>
            <a:off x="6145900" y="3924505"/>
            <a:ext cx="745176" cy="46907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0</a:t>
            </a:r>
          </a:p>
          <a:p>
            <a:pPr algn="ctr"/>
            <a:r>
              <a:rPr lang="it-IT" sz="800" dirty="0"/>
              <a:t>WAITING</a:t>
            </a:r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DC4BEC2D-54AF-C5D7-E893-8F656EC78F03}"/>
              </a:ext>
            </a:extLst>
          </p:cNvPr>
          <p:cNvSpPr/>
          <p:nvPr/>
        </p:nvSpPr>
        <p:spPr>
          <a:xfrm>
            <a:off x="7073165" y="4602388"/>
            <a:ext cx="745176" cy="469074"/>
          </a:xfrm>
          <a:prstGeom prst="roundRect">
            <a:avLst/>
          </a:prstGeom>
          <a:solidFill>
            <a:srgbClr val="AC75D5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1</a:t>
            </a:r>
          </a:p>
          <a:p>
            <a:pPr algn="ctr"/>
            <a:r>
              <a:rPr lang="it-IT" sz="800" dirty="0"/>
              <a:t>PICKING</a:t>
            </a:r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F5BE1F49-2AB1-38F9-4E7B-E0B884CA492E}"/>
              </a:ext>
            </a:extLst>
          </p:cNvPr>
          <p:cNvSpPr/>
          <p:nvPr/>
        </p:nvSpPr>
        <p:spPr>
          <a:xfrm>
            <a:off x="6723831" y="5693801"/>
            <a:ext cx="745176" cy="4690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2</a:t>
            </a:r>
          </a:p>
          <a:p>
            <a:pPr algn="ctr"/>
            <a:r>
              <a:rPr lang="it-IT" sz="800" dirty="0"/>
              <a:t>ROTATING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62E96ECC-CA68-3FE2-851C-74A2B6A49566}"/>
              </a:ext>
            </a:extLst>
          </p:cNvPr>
          <p:cNvSpPr/>
          <p:nvPr/>
        </p:nvSpPr>
        <p:spPr>
          <a:xfrm>
            <a:off x="5584790" y="5693801"/>
            <a:ext cx="745176" cy="46907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3</a:t>
            </a:r>
          </a:p>
          <a:p>
            <a:pPr algn="ctr"/>
            <a:r>
              <a:rPr lang="it-IT" sz="800" dirty="0"/>
              <a:t>DROPPING</a:t>
            </a:r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AC003DEF-329C-8699-9DF4-DCCB60DB08A8}"/>
              </a:ext>
            </a:extLst>
          </p:cNvPr>
          <p:cNvSpPr/>
          <p:nvPr/>
        </p:nvSpPr>
        <p:spPr>
          <a:xfrm>
            <a:off x="5212202" y="4602388"/>
            <a:ext cx="745176" cy="46907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/>
              <a:t>Substato 4</a:t>
            </a:r>
          </a:p>
          <a:p>
            <a:pPr algn="ctr"/>
            <a:r>
              <a:rPr lang="it-IT" sz="600" dirty="0"/>
              <a:t>ROTATE BACK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424C1AE-C15E-C8D7-EB6B-8820B83FE02E}"/>
              </a:ext>
            </a:extLst>
          </p:cNvPr>
          <p:cNvSpPr txBox="1"/>
          <p:nvPr/>
        </p:nvSpPr>
        <p:spPr>
          <a:xfrm>
            <a:off x="6145900" y="4874800"/>
            <a:ext cx="1021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empos Text Regular" panose="02020503060303060403" pitchFamily="18" charset="0"/>
              </a:rPr>
              <a:t>Stato 3</a:t>
            </a:r>
          </a:p>
        </p:txBody>
      </p:sp>
      <p:sp>
        <p:nvSpPr>
          <p:cNvPr id="60" name="Figura a mano libera: forma 59">
            <a:extLst>
              <a:ext uri="{FF2B5EF4-FFF2-40B4-BE49-F238E27FC236}">
                <a16:creationId xmlns:a16="http://schemas.microsoft.com/office/drawing/2014/main" id="{B6BD4634-8282-FB7E-77AE-AB665D552AF0}"/>
              </a:ext>
            </a:extLst>
          </p:cNvPr>
          <p:cNvSpPr/>
          <p:nvPr/>
        </p:nvSpPr>
        <p:spPr>
          <a:xfrm rot="154975">
            <a:off x="5548496" y="5205986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Figura a mano libera: forma 60">
            <a:extLst>
              <a:ext uri="{FF2B5EF4-FFF2-40B4-BE49-F238E27FC236}">
                <a16:creationId xmlns:a16="http://schemas.microsoft.com/office/drawing/2014/main" id="{40C1FF87-CDEB-8FD1-05D3-8C634DD9F2E3}"/>
              </a:ext>
            </a:extLst>
          </p:cNvPr>
          <p:cNvSpPr/>
          <p:nvPr/>
        </p:nvSpPr>
        <p:spPr>
          <a:xfrm rot="4081324">
            <a:off x="5863549" y="4216934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Figura a mano libera: forma 61">
            <a:extLst>
              <a:ext uri="{FF2B5EF4-FFF2-40B4-BE49-F238E27FC236}">
                <a16:creationId xmlns:a16="http://schemas.microsoft.com/office/drawing/2014/main" id="{B02A5DC5-25FD-22E5-E943-C979F6D7E431}"/>
              </a:ext>
            </a:extLst>
          </p:cNvPr>
          <p:cNvSpPr/>
          <p:nvPr/>
        </p:nvSpPr>
        <p:spPr>
          <a:xfrm rot="8807891">
            <a:off x="7065604" y="4209916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Figura a mano libera: forma 62">
            <a:extLst>
              <a:ext uri="{FF2B5EF4-FFF2-40B4-BE49-F238E27FC236}">
                <a16:creationId xmlns:a16="http://schemas.microsoft.com/office/drawing/2014/main" id="{349DDDEF-7097-DAC9-AD56-D32746BBD140}"/>
              </a:ext>
            </a:extLst>
          </p:cNvPr>
          <p:cNvSpPr/>
          <p:nvPr/>
        </p:nvSpPr>
        <p:spPr>
          <a:xfrm rot="12671949">
            <a:off x="7392314" y="5212219"/>
            <a:ext cx="106878" cy="353291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Figura a mano libera: forma 63">
            <a:extLst>
              <a:ext uri="{FF2B5EF4-FFF2-40B4-BE49-F238E27FC236}">
                <a16:creationId xmlns:a16="http://schemas.microsoft.com/office/drawing/2014/main" id="{0C672A01-D805-5BC3-10AC-BB26D5AA60CB}"/>
              </a:ext>
            </a:extLst>
          </p:cNvPr>
          <p:cNvSpPr/>
          <p:nvPr/>
        </p:nvSpPr>
        <p:spPr>
          <a:xfrm rot="16918218">
            <a:off x="6503766" y="5958644"/>
            <a:ext cx="51883" cy="273103"/>
          </a:xfrm>
          <a:custGeom>
            <a:avLst/>
            <a:gdLst>
              <a:gd name="connsiteX0" fmla="*/ 106878 w 106878"/>
              <a:gd name="connsiteY0" fmla="*/ 353291 h 353291"/>
              <a:gd name="connsiteX1" fmla="*/ 29688 w 106878"/>
              <a:gd name="connsiteY1" fmla="*/ 178129 h 353291"/>
              <a:gd name="connsiteX2" fmla="*/ 0 w 106878"/>
              <a:gd name="connsiteY2" fmla="*/ 0 h 35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878" h="353291">
                <a:moveTo>
                  <a:pt x="106878" y="353291"/>
                </a:moveTo>
                <a:cubicBezTo>
                  <a:pt x="77189" y="295151"/>
                  <a:pt x="47501" y="237011"/>
                  <a:pt x="29688" y="178129"/>
                </a:cubicBezTo>
                <a:cubicBezTo>
                  <a:pt x="11875" y="119247"/>
                  <a:pt x="5937" y="59623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425A4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Figura a mano libera: forma 76">
            <a:extLst>
              <a:ext uri="{FF2B5EF4-FFF2-40B4-BE49-F238E27FC236}">
                <a16:creationId xmlns:a16="http://schemas.microsoft.com/office/drawing/2014/main" id="{5C1629DD-4278-1FD2-44CB-42401AB56662}"/>
              </a:ext>
            </a:extLst>
          </p:cNvPr>
          <p:cNvSpPr/>
          <p:nvPr/>
        </p:nvSpPr>
        <p:spPr>
          <a:xfrm>
            <a:off x="8390021" y="2116015"/>
            <a:ext cx="768999" cy="584775"/>
          </a:xfrm>
          <a:custGeom>
            <a:avLst/>
            <a:gdLst>
              <a:gd name="connsiteX0" fmla="*/ 0 w 794084"/>
              <a:gd name="connsiteY0" fmla="*/ 1543 h 522911"/>
              <a:gd name="connsiteX1" fmla="*/ 216568 w 794084"/>
              <a:gd name="connsiteY1" fmla="*/ 25606 h 522911"/>
              <a:gd name="connsiteX2" fmla="*/ 505326 w 794084"/>
              <a:gd name="connsiteY2" fmla="*/ 178006 h 522911"/>
              <a:gd name="connsiteX3" fmla="*/ 697832 w 794084"/>
              <a:gd name="connsiteY3" fmla="*/ 346448 h 522911"/>
              <a:gd name="connsiteX4" fmla="*/ 794084 w 794084"/>
              <a:gd name="connsiteY4" fmla="*/ 522911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084" h="522911">
                <a:moveTo>
                  <a:pt x="0" y="1543"/>
                </a:moveTo>
                <a:cubicBezTo>
                  <a:pt x="66173" y="-1131"/>
                  <a:pt x="132347" y="-3805"/>
                  <a:pt x="216568" y="25606"/>
                </a:cubicBezTo>
                <a:cubicBezTo>
                  <a:pt x="300789" y="55017"/>
                  <a:pt x="425115" y="124532"/>
                  <a:pt x="505326" y="178006"/>
                </a:cubicBezTo>
                <a:cubicBezTo>
                  <a:pt x="585537" y="231480"/>
                  <a:pt x="649706" y="288964"/>
                  <a:pt x="697832" y="346448"/>
                </a:cubicBezTo>
                <a:cubicBezTo>
                  <a:pt x="745958" y="403932"/>
                  <a:pt x="724568" y="395911"/>
                  <a:pt x="794084" y="522911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Figura a mano libera: forma 77">
            <a:extLst>
              <a:ext uri="{FF2B5EF4-FFF2-40B4-BE49-F238E27FC236}">
                <a16:creationId xmlns:a16="http://schemas.microsoft.com/office/drawing/2014/main" id="{9F74132F-D034-C538-3590-1863661595D6}"/>
              </a:ext>
            </a:extLst>
          </p:cNvPr>
          <p:cNvSpPr/>
          <p:nvPr/>
        </p:nvSpPr>
        <p:spPr>
          <a:xfrm rot="7441818">
            <a:off x="8123143" y="5023791"/>
            <a:ext cx="768999" cy="584775"/>
          </a:xfrm>
          <a:custGeom>
            <a:avLst/>
            <a:gdLst>
              <a:gd name="connsiteX0" fmla="*/ 0 w 794084"/>
              <a:gd name="connsiteY0" fmla="*/ 1543 h 522911"/>
              <a:gd name="connsiteX1" fmla="*/ 216568 w 794084"/>
              <a:gd name="connsiteY1" fmla="*/ 25606 h 522911"/>
              <a:gd name="connsiteX2" fmla="*/ 505326 w 794084"/>
              <a:gd name="connsiteY2" fmla="*/ 178006 h 522911"/>
              <a:gd name="connsiteX3" fmla="*/ 697832 w 794084"/>
              <a:gd name="connsiteY3" fmla="*/ 346448 h 522911"/>
              <a:gd name="connsiteX4" fmla="*/ 794084 w 794084"/>
              <a:gd name="connsiteY4" fmla="*/ 522911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084" h="522911">
                <a:moveTo>
                  <a:pt x="0" y="1543"/>
                </a:moveTo>
                <a:cubicBezTo>
                  <a:pt x="66173" y="-1131"/>
                  <a:pt x="132347" y="-3805"/>
                  <a:pt x="216568" y="25606"/>
                </a:cubicBezTo>
                <a:cubicBezTo>
                  <a:pt x="300789" y="55017"/>
                  <a:pt x="425115" y="124532"/>
                  <a:pt x="505326" y="178006"/>
                </a:cubicBezTo>
                <a:cubicBezTo>
                  <a:pt x="585537" y="231480"/>
                  <a:pt x="649706" y="288964"/>
                  <a:pt x="697832" y="346448"/>
                </a:cubicBezTo>
                <a:cubicBezTo>
                  <a:pt x="745958" y="403932"/>
                  <a:pt x="724568" y="395911"/>
                  <a:pt x="794084" y="522911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Figura a mano libera: forma 78">
            <a:extLst>
              <a:ext uri="{FF2B5EF4-FFF2-40B4-BE49-F238E27FC236}">
                <a16:creationId xmlns:a16="http://schemas.microsoft.com/office/drawing/2014/main" id="{40C0FD73-2773-3D52-B0E8-EBB7A6D05478}"/>
              </a:ext>
            </a:extLst>
          </p:cNvPr>
          <p:cNvSpPr/>
          <p:nvPr/>
        </p:nvSpPr>
        <p:spPr>
          <a:xfrm rot="10406938">
            <a:off x="4204734" y="4730055"/>
            <a:ext cx="768999" cy="584775"/>
          </a:xfrm>
          <a:custGeom>
            <a:avLst/>
            <a:gdLst>
              <a:gd name="connsiteX0" fmla="*/ 0 w 794084"/>
              <a:gd name="connsiteY0" fmla="*/ 1543 h 522911"/>
              <a:gd name="connsiteX1" fmla="*/ 216568 w 794084"/>
              <a:gd name="connsiteY1" fmla="*/ 25606 h 522911"/>
              <a:gd name="connsiteX2" fmla="*/ 505326 w 794084"/>
              <a:gd name="connsiteY2" fmla="*/ 178006 h 522911"/>
              <a:gd name="connsiteX3" fmla="*/ 697832 w 794084"/>
              <a:gd name="connsiteY3" fmla="*/ 346448 h 522911"/>
              <a:gd name="connsiteX4" fmla="*/ 794084 w 794084"/>
              <a:gd name="connsiteY4" fmla="*/ 522911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084" h="522911">
                <a:moveTo>
                  <a:pt x="0" y="1543"/>
                </a:moveTo>
                <a:cubicBezTo>
                  <a:pt x="66173" y="-1131"/>
                  <a:pt x="132347" y="-3805"/>
                  <a:pt x="216568" y="25606"/>
                </a:cubicBezTo>
                <a:cubicBezTo>
                  <a:pt x="300789" y="55017"/>
                  <a:pt x="425115" y="124532"/>
                  <a:pt x="505326" y="178006"/>
                </a:cubicBezTo>
                <a:cubicBezTo>
                  <a:pt x="585537" y="231480"/>
                  <a:pt x="649706" y="288964"/>
                  <a:pt x="697832" y="346448"/>
                </a:cubicBezTo>
                <a:cubicBezTo>
                  <a:pt x="745958" y="403932"/>
                  <a:pt x="724568" y="395911"/>
                  <a:pt x="794084" y="522911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815DAA41-8494-8613-CD07-E4A89BAC044A}"/>
              </a:ext>
            </a:extLst>
          </p:cNvPr>
          <p:cNvSpPr/>
          <p:nvPr/>
        </p:nvSpPr>
        <p:spPr>
          <a:xfrm>
            <a:off x="2962722" y="2363981"/>
            <a:ext cx="1640449" cy="219398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chemeClr val="bg1"/>
                </a:solidFill>
                <a:effectLst/>
                <a:latin typeface="Fira Code" panose="020F0502020204030204" pitchFamily="49" charset="0"/>
              </a:rPr>
              <a:t>Sistema completato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chemeClr val="bg1"/>
                </a:solidFill>
                <a:effectLst/>
                <a:latin typeface="Fira Code" panose="020F0502020204030204" pitchFamily="49" charset="0"/>
              </a:rPr>
              <a:t>Nastro fermo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chemeClr val="bg1"/>
                </a:solidFill>
                <a:effectLst/>
                <a:latin typeface="Fira Code" panose="020F0502020204030204" pitchFamily="49" charset="0"/>
              </a:rPr>
              <a:t>Robot in posizione di riposo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1F577623-8C95-98A9-084D-2442BCEEF23A}"/>
              </a:ext>
            </a:extLst>
          </p:cNvPr>
          <p:cNvSpPr txBox="1"/>
          <p:nvPr/>
        </p:nvSpPr>
        <p:spPr>
          <a:xfrm>
            <a:off x="3398830" y="2438246"/>
            <a:ext cx="811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Tiempos Text Regular" panose="02020503060303060403" pitchFamily="18" charset="0"/>
              </a:rPr>
              <a:t>HALT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E3F324-27E5-2B5C-CAED-AC3586CCC945}"/>
              </a:ext>
            </a:extLst>
          </p:cNvPr>
          <p:cNvSpPr txBox="1"/>
          <p:nvPr/>
        </p:nvSpPr>
        <p:spPr>
          <a:xfrm rot="2018837">
            <a:off x="8449322" y="2286943"/>
            <a:ext cx="774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Tiempos Text Regular" panose="02020503060303060403" pitchFamily="18" charset="0"/>
              </a:rPr>
              <a:t>Delay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499DBE-F84F-BDF7-C79A-53F7B7D8D4EB}"/>
              </a:ext>
            </a:extLst>
          </p:cNvPr>
          <p:cNvSpPr txBox="1"/>
          <p:nvPr/>
        </p:nvSpPr>
        <p:spPr>
          <a:xfrm rot="20195682">
            <a:off x="8275628" y="5112318"/>
            <a:ext cx="774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Tiempos Text Regular" panose="02020503060303060403" pitchFamily="18" charset="0"/>
              </a:rPr>
              <a:t>Delay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1F5BCAC-474A-A574-EA83-6307C6F40894}"/>
              </a:ext>
            </a:extLst>
          </p:cNvPr>
          <p:cNvSpPr txBox="1"/>
          <p:nvPr/>
        </p:nvSpPr>
        <p:spPr>
          <a:xfrm rot="1753456">
            <a:off x="4352108" y="4956836"/>
            <a:ext cx="774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Tiempos Text Regular" panose="02020503060303060403" pitchFamily="18" charset="0"/>
              </a:rPr>
              <a:t>Delay</a:t>
            </a:r>
          </a:p>
        </p:txBody>
      </p:sp>
    </p:spTree>
    <p:extLst>
      <p:ext uri="{BB962C8B-B14F-4D97-AF65-F5344CB8AC3E}">
        <p14:creationId xmlns:p14="http://schemas.microsoft.com/office/powerpoint/2010/main" val="3331523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FEA6C-E70A-6300-7CDE-ADB95DBC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53CBC-7DD7-6B18-2762-64ADA69A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57" y="175077"/>
            <a:ext cx="9601200" cy="820603"/>
          </a:xfrm>
        </p:spPr>
        <p:txBody>
          <a:bodyPr>
            <a:noAutofit/>
          </a:bodyPr>
          <a:lstStyle/>
          <a:p>
            <a:r>
              <a:rPr lang="it-IT" sz="4000" dirty="0"/>
              <a:t>Importazione e Configurazione Base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3D169B-0C8D-D483-8E46-14F6ABCB079A}"/>
              </a:ext>
            </a:extLst>
          </p:cNvPr>
          <p:cNvSpPr txBox="1"/>
          <p:nvPr/>
        </p:nvSpPr>
        <p:spPr>
          <a:xfrm>
            <a:off x="865656" y="995680"/>
            <a:ext cx="107675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empos Text Regular" panose="02020503060303060403" pitchFamily="18" charset="0"/>
              </a:rPr>
              <a:t>Questa sezione rappresenta le fondamenta del sistema. Include tutte le librerie necessarie per il funzionamento del robot, gestendo l'elaborazione delle immagini (</a:t>
            </a:r>
            <a:r>
              <a:rPr lang="it-IT" b="1" dirty="0">
                <a:latin typeface="Tiempos Text Regular" panose="02020503060303060403" pitchFamily="18" charset="0"/>
              </a:rPr>
              <a:t>OpenCV</a:t>
            </a:r>
            <a:r>
              <a:rPr lang="it-IT" dirty="0">
                <a:latin typeface="Tiempos Text Regular" panose="02020503060303060403" pitchFamily="18" charset="0"/>
              </a:rPr>
              <a:t>), le operazioni matematiche (</a:t>
            </a:r>
            <a:r>
              <a:rPr lang="it-IT" b="1" dirty="0">
                <a:latin typeface="Tiempos Text Regular" panose="02020503060303060403" pitchFamily="18" charset="0"/>
              </a:rPr>
              <a:t>NumPy</a:t>
            </a:r>
            <a:r>
              <a:rPr lang="it-IT" dirty="0">
                <a:latin typeface="Tiempos Text Regular" panose="02020503060303060403" pitchFamily="18" charset="0"/>
              </a:rPr>
              <a:t>), il controllo del robot (</a:t>
            </a:r>
            <a:r>
              <a:rPr lang="it-IT" b="1" dirty="0">
                <a:latin typeface="Tiempos Text Regular" panose="02020503060303060403" pitchFamily="18" charset="0"/>
              </a:rPr>
              <a:t>Supervisor</a:t>
            </a:r>
            <a:r>
              <a:rPr lang="it-IT" dirty="0">
                <a:latin typeface="Tiempos Text Regular" panose="02020503060303060403" pitchFamily="18" charset="0"/>
              </a:rPr>
              <a:t>) e varie utility di sistema.</a:t>
            </a:r>
          </a:p>
          <a:p>
            <a:endParaRPr lang="it-IT" dirty="0">
              <a:latin typeface="Tiempos Text Regular" panose="02020503060303060403" pitchFamily="18" charset="0"/>
            </a:endParaRPr>
          </a:p>
          <a:p>
            <a:r>
              <a:rPr lang="it-IT" dirty="0">
                <a:latin typeface="Tiempos Text Regular" panose="02020503060303060403" pitchFamily="18" charset="0"/>
              </a:rPr>
              <a:t>L'inizializzazione del </a:t>
            </a:r>
            <a:r>
              <a:rPr lang="it-IT" b="1" dirty="0">
                <a:latin typeface="Tiempos Text Regular" panose="02020503060303060403" pitchFamily="18" charset="0"/>
              </a:rPr>
              <a:t>robot</a:t>
            </a:r>
            <a:r>
              <a:rPr lang="it-IT" dirty="0">
                <a:latin typeface="Tiempos Text Regular" panose="02020503060303060403" pitchFamily="18" charset="0"/>
              </a:rPr>
              <a:t> e del </a:t>
            </a:r>
            <a:r>
              <a:rPr lang="it-IT" b="1" dirty="0">
                <a:latin typeface="Tiempos Text Regular" panose="02020503060303060403" pitchFamily="18" charset="0"/>
              </a:rPr>
              <a:t>nastro trasportatore</a:t>
            </a:r>
            <a:r>
              <a:rPr lang="it-IT" dirty="0">
                <a:latin typeface="Tiempos Text Regular" panose="02020503060303060403" pitchFamily="18" charset="0"/>
              </a:rPr>
              <a:t> è cruciale: qui vengono stabiliti i collegamenti con l'hardware e verificata la corretta comunicazione con tutti i componenti. Il sistema implementa anche controlli di sicurezza per garantire che tutti i componenti siano correttamente inizializzati prima di procedere con le operazioni.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98AB8A1-EE97-E55F-883B-D50DCC03A145}"/>
              </a:ext>
            </a:extLst>
          </p:cNvPr>
          <p:cNvSpPr/>
          <p:nvPr/>
        </p:nvSpPr>
        <p:spPr>
          <a:xfrm>
            <a:off x="1223964" y="3781877"/>
            <a:ext cx="4872036" cy="175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043C5FB-DB26-7C43-7885-0166A385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94" y="3436433"/>
            <a:ext cx="4675517" cy="1495262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7F0AA5BC-6849-7EA6-5A53-944C54968BB4}"/>
              </a:ext>
            </a:extLst>
          </p:cNvPr>
          <p:cNvSpPr/>
          <p:nvPr/>
        </p:nvSpPr>
        <p:spPr>
          <a:xfrm>
            <a:off x="6978769" y="3776973"/>
            <a:ext cx="4364967" cy="1755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1340686-7F3F-15C4-3E97-814FEABB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286" y="3366009"/>
            <a:ext cx="4157932" cy="15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3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4FD17-778B-69B5-1816-30CA1346B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AB0C7-46AA-B54A-E5D3-DB369C27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57" y="175077"/>
            <a:ext cx="9601200" cy="820603"/>
          </a:xfrm>
        </p:spPr>
        <p:txBody>
          <a:bodyPr>
            <a:noAutofit/>
          </a:bodyPr>
          <a:lstStyle/>
          <a:p>
            <a:r>
              <a:rPr lang="it-IT" sz="4000" dirty="0"/>
              <a:t>Parametri di Configurazione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11309D-F90D-5FC6-A44E-52E333C5EDF4}"/>
              </a:ext>
            </a:extLst>
          </p:cNvPr>
          <p:cNvSpPr txBox="1"/>
          <p:nvPr/>
        </p:nvSpPr>
        <p:spPr>
          <a:xfrm>
            <a:off x="1474838" y="1031244"/>
            <a:ext cx="69817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empos Text Regular" panose="02020503060303060403" pitchFamily="18" charset="0"/>
              </a:rPr>
              <a:t>Il sistema utilizza una serie complessa di </a:t>
            </a:r>
            <a:r>
              <a:rPr lang="it-IT" b="1" dirty="0">
                <a:latin typeface="Tiempos Text Regular" panose="02020503060303060403" pitchFamily="18" charset="0"/>
              </a:rPr>
              <a:t>parametri</a:t>
            </a:r>
            <a:r>
              <a:rPr lang="it-IT" dirty="0">
                <a:latin typeface="Tiempos Text Regular" panose="02020503060303060403" pitchFamily="18" charset="0"/>
              </a:rPr>
              <a:t> che definiscono il suo comportamento. Questi includono:</a:t>
            </a:r>
          </a:p>
          <a:p>
            <a:endParaRPr lang="it-IT" dirty="0">
              <a:latin typeface="Tiempos Text Regular" panose="0202050306030306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Tiempos Text Regular" panose="02020503060303060403" pitchFamily="18" charset="0"/>
              </a:rPr>
              <a:t> Parametri</a:t>
            </a:r>
            <a:r>
              <a:rPr lang="it-IT" dirty="0">
                <a:latin typeface="Tiempos Text Regular" panose="02020503060303060403" pitchFamily="18" charset="0"/>
              </a:rPr>
              <a:t> </a:t>
            </a:r>
            <a:r>
              <a:rPr lang="it-IT" b="1" dirty="0">
                <a:latin typeface="Tiempos Text Regular" panose="02020503060303060403" pitchFamily="18" charset="0"/>
              </a:rPr>
              <a:t>temporali</a:t>
            </a:r>
            <a:r>
              <a:rPr lang="it-IT" dirty="0">
                <a:latin typeface="Tiempos Text Regular" panose="02020503060303060403" pitchFamily="18" charset="0"/>
              </a:rPr>
              <a:t> per la sincronizzazione delle operazioni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empos Text Regular" panose="0202050306030306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Tiempos Text Regular" panose="02020503060303060403" pitchFamily="18" charset="0"/>
              </a:rPr>
              <a:t> Contatori</a:t>
            </a:r>
            <a:r>
              <a:rPr lang="it-IT" dirty="0">
                <a:latin typeface="Tiempos Text Regular" panose="02020503060303060403" pitchFamily="18" charset="0"/>
              </a:rPr>
              <a:t> per il monitoraggio della frutta processata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empos Text Regular" panose="0202050306030306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Tiempos Text Regular" panose="02020503060303060403" pitchFamily="18" charset="0"/>
              </a:rPr>
              <a:t> Flag</a:t>
            </a:r>
            <a:r>
              <a:rPr lang="it-IT" dirty="0">
                <a:latin typeface="Tiempos Text Regular" panose="02020503060303060403" pitchFamily="18" charset="0"/>
              </a:rPr>
              <a:t> </a:t>
            </a:r>
            <a:r>
              <a:rPr lang="it-IT" b="1" dirty="0">
                <a:latin typeface="Tiempos Text Regular" panose="02020503060303060403" pitchFamily="18" charset="0"/>
              </a:rPr>
              <a:t>di</a:t>
            </a:r>
            <a:r>
              <a:rPr lang="it-IT" dirty="0">
                <a:latin typeface="Tiempos Text Regular" panose="02020503060303060403" pitchFamily="18" charset="0"/>
              </a:rPr>
              <a:t> </a:t>
            </a:r>
            <a:r>
              <a:rPr lang="it-IT" b="1" dirty="0">
                <a:latin typeface="Tiempos Text Regular" panose="02020503060303060403" pitchFamily="18" charset="0"/>
              </a:rPr>
              <a:t>sistema</a:t>
            </a:r>
            <a:r>
              <a:rPr lang="it-IT" dirty="0">
                <a:latin typeface="Tiempos Text Regular" panose="02020503060303060403" pitchFamily="18" charset="0"/>
              </a:rPr>
              <a:t> per il controllo dello stato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empos Text Regular" panose="0202050306030306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Tiempos Text Regular" panose="02020503060303060403" pitchFamily="18" charset="0"/>
              </a:rPr>
              <a:t> Variabili di gestione</a:t>
            </a:r>
            <a:r>
              <a:rPr lang="it-IT" dirty="0">
                <a:latin typeface="Tiempos Text Regular" panose="02020503060303060403" pitchFamily="18" charset="0"/>
              </a:rPr>
              <a:t> del tempo per coordinare le operazioni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empos Text Regular" panose="0202050306030306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Tiempos Text Regular" panose="02020503060303060403" pitchFamily="18" charset="0"/>
              </a:rPr>
              <a:t> Contatori</a:t>
            </a:r>
            <a:r>
              <a:rPr lang="it-IT" dirty="0">
                <a:latin typeface="Tiempos Text Regular" panose="02020503060303060403" pitchFamily="18" charset="0"/>
              </a:rPr>
              <a:t> specifici per ogni contenitore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latin typeface="Tiempos Text Regular" panose="02020503060303060403" pitchFamily="18" charset="0"/>
            </a:endParaRPr>
          </a:p>
          <a:p>
            <a:r>
              <a:rPr lang="it-IT" dirty="0">
                <a:latin typeface="Tiempos Text Regular" panose="02020503060303060403" pitchFamily="18" charset="0"/>
              </a:rPr>
              <a:t>Questa configurazione permette una gestione flessibile e precisa del sistema, consentendo facili modifiche al comportamento senza alterare la logica di base.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984ABE3-6B56-B3BD-920B-7E72E544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03" y="884903"/>
            <a:ext cx="3017224" cy="52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7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43BD8-56A6-C70E-10FD-AD3E64F52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AA373B-65DB-D184-4C08-09067585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03103"/>
            <a:ext cx="9601200" cy="1485900"/>
          </a:xfrm>
        </p:spPr>
        <p:txBody>
          <a:bodyPr/>
          <a:lstStyle/>
          <a:p>
            <a:r>
              <a:rPr lang="it-IT" dirty="0"/>
              <a:t>Commenti codice «target position»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18452F0-7CDC-84B0-817D-0DC4EA4E27D9}"/>
              </a:ext>
            </a:extLst>
          </p:cNvPr>
          <p:cNvSpPr txBox="1"/>
          <p:nvPr/>
        </p:nvSpPr>
        <p:spPr>
          <a:xfrm>
            <a:off x="1371599" y="879038"/>
            <a:ext cx="472440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empos Text Regular" panose="02020503060303060403" pitchFamily="18" charset="0"/>
              </a:rPr>
              <a:t>Le </a:t>
            </a:r>
            <a:r>
              <a:rPr lang="it-IT" b="1" dirty="0">
                <a:latin typeface="Tiempos Text Regular" panose="02020503060303060403" pitchFamily="18" charset="0"/>
              </a:rPr>
              <a:t>posizioni target </a:t>
            </a:r>
            <a:r>
              <a:rPr lang="it-IT" dirty="0">
                <a:latin typeface="Tiempos Text Regular" panose="02020503060303060403" pitchFamily="18" charset="0"/>
              </a:rPr>
              <a:t>rappresentano un elemento critico del sistema. Sono state calibrate accuratamente per: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Garantire movimenti precisi del robot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Evitare collisioni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Ottimizzare i tempi di movimento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Assicurare una presa sicura della frutta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Permettere un rilascio accurato nei contenitori</a:t>
            </a:r>
          </a:p>
          <a:p>
            <a:r>
              <a:rPr lang="it-IT" dirty="0">
                <a:latin typeface="Tiempos Text Regular" panose="02020503060303060403" pitchFamily="18" charset="0"/>
              </a:rPr>
              <a:t>Ogni posizione è definita da coordinate specifiche per i giunti del robot, calcolate per massimizzare l'efficienza e la sicurezza delle operazioni.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95A7DFB-E014-BCF2-5A73-5018485A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75" y="4572357"/>
            <a:ext cx="3864400" cy="153722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E9AA570-CEBE-B2DA-DA56-158B8F96A70D}"/>
              </a:ext>
            </a:extLst>
          </p:cNvPr>
          <p:cNvSpPr txBox="1"/>
          <p:nvPr/>
        </p:nvSpPr>
        <p:spPr>
          <a:xfrm>
            <a:off x="6463090" y="879038"/>
            <a:ext cx="50980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empos Text Regular" panose="02020503060303060403" pitchFamily="18" charset="0"/>
              </a:rPr>
              <a:t>Questa sezione gestisce l'inizializzazione e la configurazione di tutti i dispositivi hardware: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Motori del </a:t>
            </a:r>
            <a:r>
              <a:rPr lang="it-IT" dirty="0" err="1">
                <a:latin typeface="Tiempos Text Regular" panose="02020503060303060403" pitchFamily="18" charset="0"/>
              </a:rPr>
              <a:t>gripper</a:t>
            </a:r>
            <a:r>
              <a:rPr lang="it-IT" dirty="0">
                <a:latin typeface="Tiempos Text Regular" panose="02020503060303060403" pitchFamily="18" charset="0"/>
              </a:rPr>
              <a:t> per la presa della frutta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Motori del braccio robotico UR5e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Sensori di distanza e posizione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Sistema di visione (camera)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Display per il feedback visivo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Sistema audio per il feedback sonoro</a:t>
            </a:r>
          </a:p>
          <a:p>
            <a:r>
              <a:rPr lang="it-IT" dirty="0">
                <a:latin typeface="Tiempos Text Regular" panose="02020503060303060403" pitchFamily="18" charset="0"/>
              </a:rPr>
              <a:t>Ogni dispositivo viene configurato con parametri specifici e viene verificato il suo corretto funzionamento prima dell'avvio delle operazioni.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0F8A2EB-5DB5-54A5-FC57-68153B51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990"/>
          <a:stretch/>
        </p:blipFill>
        <p:spPr>
          <a:xfrm>
            <a:off x="6519368" y="4398577"/>
            <a:ext cx="2787810" cy="200222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32048BE-EAB0-38EA-1B37-1A891A11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010"/>
          <a:stretch/>
        </p:blipFill>
        <p:spPr>
          <a:xfrm>
            <a:off x="9458405" y="4398577"/>
            <a:ext cx="2375767" cy="20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6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BCDB96-F64D-F309-A659-C6B5FB881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824" y="219021"/>
            <a:ext cx="9601200" cy="804862"/>
          </a:xfrm>
        </p:spPr>
        <p:txBody>
          <a:bodyPr/>
          <a:lstStyle/>
          <a:p>
            <a:r>
              <a:rPr lang="it-IT" dirty="0"/>
              <a:t>Installazione Python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B45183-41A7-3C24-BE21-56D803BF3D2E}"/>
              </a:ext>
            </a:extLst>
          </p:cNvPr>
          <p:cNvSpPr txBox="1"/>
          <p:nvPr/>
        </p:nvSpPr>
        <p:spPr>
          <a:xfrm>
            <a:off x="1209825" y="868239"/>
            <a:ext cx="678631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iempos Text Regular" panose="02020503060303060403" pitchFamily="18" charset="0"/>
              </a:rPr>
              <a:t>1. Scaricare l'ultima versione di </a:t>
            </a:r>
            <a:r>
              <a:rPr lang="it-IT" sz="1600" b="1" dirty="0">
                <a:latin typeface="Tiempos Text Regular" panose="02020503060303060403" pitchFamily="18" charset="0"/>
              </a:rPr>
              <a:t>Python</a:t>
            </a:r>
            <a:r>
              <a:rPr lang="it-IT" sz="1600" dirty="0">
                <a:latin typeface="Tiempos Text Regular" panose="02020503060303060403" pitchFamily="18" charset="0"/>
              </a:rPr>
              <a:t> dal sito ufficiale: </a:t>
            </a:r>
            <a:r>
              <a:rPr lang="it-IT" sz="1600" dirty="0">
                <a:latin typeface="Consolas" panose="020B0609020204030204" pitchFamily="49" charset="0"/>
                <a:hlinkClick r:id="rId2"/>
              </a:rPr>
              <a:t>https://www.python.org/downloads/</a:t>
            </a:r>
            <a:r>
              <a:rPr lang="it-IT" sz="1600" dirty="0">
                <a:latin typeface="Consolas" panose="020B0609020204030204" pitchFamily="49" charset="0"/>
              </a:rPr>
              <a:t> .</a:t>
            </a:r>
            <a:br>
              <a:rPr lang="it-IT" sz="1600" dirty="0">
                <a:latin typeface="Tiempos Text Regular" panose="02020503060303060403" pitchFamily="18" charset="0"/>
              </a:rPr>
            </a:br>
            <a:r>
              <a:rPr lang="it-IT" sz="1600" dirty="0">
                <a:latin typeface="Tiempos Text Regular" panose="02020503060303060403" pitchFamily="18" charset="0"/>
              </a:rPr>
              <a:t>2. </a:t>
            </a:r>
            <a:r>
              <a:rPr lang="it-IT" sz="1600" b="1" dirty="0">
                <a:latin typeface="Tiempos Text Regular" panose="02020503060303060403" pitchFamily="18" charset="0"/>
              </a:rPr>
              <a:t>Avviare</a:t>
            </a:r>
            <a:r>
              <a:rPr lang="it-IT" sz="1600" dirty="0">
                <a:latin typeface="Tiempos Text Regular" panose="02020503060303060403" pitchFamily="18" charset="0"/>
              </a:rPr>
              <a:t> </a:t>
            </a:r>
            <a:r>
              <a:rPr lang="it-IT" sz="1600" b="1" dirty="0">
                <a:latin typeface="Tiempos Text Regular" panose="02020503060303060403" pitchFamily="18" charset="0"/>
              </a:rPr>
              <a:t>l'installer</a:t>
            </a:r>
            <a:r>
              <a:rPr lang="it-IT" sz="1600" dirty="0">
                <a:latin typeface="Tiempos Text Regular" panose="02020503060303060403" pitchFamily="18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600" dirty="0">
                <a:latin typeface="Tiempos Text Regular" panose="02020503060303060403" pitchFamily="18" charset="0"/>
              </a:rPr>
              <a:t>Su Windows: Selezionare l'opzione "</a:t>
            </a:r>
            <a:r>
              <a:rPr lang="it-IT" sz="1600" b="1" dirty="0">
                <a:latin typeface="Consolas" panose="020B0609020204030204" pitchFamily="49" charset="0"/>
              </a:rPr>
              <a:t>Install laucher for all users (recommended)</a:t>
            </a:r>
            <a:r>
              <a:rPr lang="it-IT" sz="1600" dirty="0">
                <a:latin typeface="Tiempos Text Regular" panose="02020503060303060403" pitchFamily="18" charset="0"/>
              </a:rPr>
              <a:t>" e "</a:t>
            </a:r>
            <a:r>
              <a:rPr lang="it-IT" sz="1600" b="1" dirty="0">
                <a:latin typeface="Consolas" panose="020B0609020204030204" pitchFamily="49" charset="0"/>
              </a:rPr>
              <a:t>Add Python to PATH</a:t>
            </a:r>
            <a:r>
              <a:rPr lang="it-IT" sz="1600" dirty="0">
                <a:latin typeface="Tiempos Text Regular" panose="02020503060303060403" pitchFamily="18" charset="0"/>
              </a:rPr>
              <a:t>" e cliccare su "</a:t>
            </a:r>
            <a:r>
              <a:rPr lang="it-IT" sz="1600" b="1" dirty="0">
                <a:latin typeface="Consolas" panose="020B0609020204030204" pitchFamily="49" charset="0"/>
              </a:rPr>
              <a:t>Install Now</a:t>
            </a:r>
            <a:r>
              <a:rPr lang="it-IT" sz="1600" dirty="0">
                <a:latin typeface="Tiempos Text Regular" panose="02020503060303060403" pitchFamily="18" charset="0"/>
              </a:rPr>
              <a:t>".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1600" dirty="0">
                <a:latin typeface="Tiempos Text Regular" panose="02020503060303060403" pitchFamily="18" charset="0"/>
              </a:rPr>
              <a:t>Su macOS/Linux: Utilizzare il gestore di pacchetti (ad esempio anaconda)</a:t>
            </a:r>
          </a:p>
          <a:p>
            <a:br>
              <a:rPr lang="it-IT" sz="1600" dirty="0">
                <a:latin typeface="Tiempos Text Regular" panose="02020503060303060403" pitchFamily="18" charset="0"/>
              </a:rPr>
            </a:br>
            <a:r>
              <a:rPr lang="it-IT" sz="1600" dirty="0">
                <a:latin typeface="Tiempos Text Regular" panose="02020503060303060403" pitchFamily="18" charset="0"/>
              </a:rPr>
              <a:t>3. </a:t>
            </a:r>
            <a:r>
              <a:rPr lang="it-IT" sz="1600" b="1" dirty="0">
                <a:latin typeface="Tiempos Text Regular" panose="02020503060303060403" pitchFamily="18" charset="0"/>
              </a:rPr>
              <a:t>Verificare</a:t>
            </a:r>
            <a:r>
              <a:rPr lang="it-IT" sz="1600" dirty="0">
                <a:latin typeface="Tiempos Text Regular" panose="02020503060303060403" pitchFamily="18" charset="0"/>
              </a:rPr>
              <a:t> </a:t>
            </a:r>
            <a:r>
              <a:rPr lang="it-IT" sz="1600" b="1" dirty="0">
                <a:latin typeface="Tiempos Text Regular" panose="02020503060303060403" pitchFamily="18" charset="0"/>
              </a:rPr>
              <a:t>l'installazione</a:t>
            </a:r>
            <a:r>
              <a:rPr lang="it-IT" sz="1600" dirty="0">
                <a:latin typeface="Tiempos Text Regular" panose="02020503060303060403" pitchFamily="18" charset="0"/>
              </a:rPr>
              <a:t> eseguendo tramite </a:t>
            </a:r>
            <a:r>
              <a:rPr lang="it-IT" sz="1600" b="1" dirty="0">
                <a:latin typeface="Tiempos Text Regular" panose="02020503060303060403" pitchFamily="18" charset="0"/>
              </a:rPr>
              <a:t>cmd</a:t>
            </a:r>
            <a:r>
              <a:rPr lang="it-IT" sz="1600" dirty="0">
                <a:latin typeface="Tiempos Text Regular" panose="02020503060303060403" pitchFamily="18" charset="0"/>
              </a:rPr>
              <a:t>:</a:t>
            </a:r>
            <a:br>
              <a:rPr lang="it-IT" sz="1600" dirty="0">
                <a:latin typeface="Tiempos Text Regular" panose="02020503060303060403" pitchFamily="18" charset="0"/>
              </a:rPr>
            </a:br>
            <a:r>
              <a:rPr lang="it-IT" sz="1600" dirty="0">
                <a:latin typeface="Tiempos Text Regular" panose="02020503060303060403" pitchFamily="18" charset="0"/>
              </a:rPr>
              <a:t>                                             </a:t>
            </a:r>
            <a:r>
              <a:rPr lang="it-IT" sz="1600" dirty="0">
                <a:latin typeface="Consolas" panose="020B0609020204030204" pitchFamily="49" charset="0"/>
              </a:rPr>
              <a:t>python --version</a:t>
            </a:r>
            <a:br>
              <a:rPr lang="it-IT" sz="1600" dirty="0">
                <a:latin typeface="Tiempos Text Regular" panose="02020503060303060403" pitchFamily="18" charset="0"/>
              </a:rPr>
            </a:br>
            <a:r>
              <a:rPr lang="it-IT" sz="1600" dirty="0">
                <a:latin typeface="Tiempos Text Regular" panose="02020503060303060403" pitchFamily="18" charset="0"/>
              </a:rPr>
              <a:t>4. Se non sono già selezionati per default, </a:t>
            </a:r>
            <a:r>
              <a:rPr lang="it-IT" sz="1600" b="1" dirty="0">
                <a:latin typeface="Tiempos Text Regular" panose="02020503060303060403" pitchFamily="18" charset="0"/>
              </a:rPr>
              <a:t>selezionare</a:t>
            </a:r>
            <a:r>
              <a:rPr lang="it-IT" sz="1600" dirty="0">
                <a:latin typeface="Tiempos Text Regular" panose="02020503060303060403" pitchFamily="18" charset="0"/>
              </a:rPr>
              <a:t> </a:t>
            </a:r>
            <a:r>
              <a:rPr lang="it-IT" sz="1600" b="1" dirty="0">
                <a:latin typeface="Tiempos Text Regular" panose="02020503060303060403" pitchFamily="18" charset="0"/>
              </a:rPr>
              <a:t>tutte</a:t>
            </a:r>
            <a:r>
              <a:rPr lang="it-IT" sz="1600" dirty="0">
                <a:latin typeface="Tiempos Text Regular" panose="02020503060303060403" pitchFamily="18" charset="0"/>
              </a:rPr>
              <a:t> </a:t>
            </a:r>
            <a:r>
              <a:rPr lang="it-IT" sz="1600" b="1" dirty="0">
                <a:latin typeface="Tiempos Text Regular" panose="02020503060303060403" pitchFamily="18" charset="0"/>
              </a:rPr>
              <a:t>le</a:t>
            </a:r>
            <a:r>
              <a:rPr lang="it-IT" sz="1600" dirty="0">
                <a:latin typeface="Tiempos Text Regular" panose="02020503060303060403" pitchFamily="18" charset="0"/>
              </a:rPr>
              <a:t> </a:t>
            </a:r>
            <a:r>
              <a:rPr lang="it-IT" sz="1600" b="1" dirty="0">
                <a:latin typeface="Tiempos Text Regular" panose="02020503060303060403" pitchFamily="18" charset="0"/>
              </a:rPr>
              <a:t>opzioni</a:t>
            </a:r>
            <a:r>
              <a:rPr lang="it-IT" sz="1600" dirty="0">
                <a:latin typeface="Tiempos Text Regular" panose="02020503060303060403" pitchFamily="18" charset="0"/>
              </a:rPr>
              <a:t> per avere la suite</a:t>
            </a:r>
            <a:br>
              <a:rPr lang="it-IT" sz="1600" dirty="0">
                <a:latin typeface="Tiempos Text Regular" panose="02020503060303060403" pitchFamily="18" charset="0"/>
              </a:rPr>
            </a:br>
            <a:r>
              <a:rPr lang="it-IT" sz="1600" dirty="0">
                <a:latin typeface="Tiempos Text Regular" panose="02020503060303060403" pitchFamily="18" charset="0"/>
              </a:rPr>
              <a:t>completa. </a:t>
            </a:r>
            <a:r>
              <a:rPr lang="it-IT" sz="1600" b="1" dirty="0">
                <a:latin typeface="Tiempos Text Regular" panose="02020503060303060403" pitchFamily="18" charset="0"/>
              </a:rPr>
              <a:t>Cliccare</a:t>
            </a:r>
            <a:r>
              <a:rPr lang="it-IT" sz="1600" dirty="0">
                <a:latin typeface="Tiempos Text Regular" panose="02020503060303060403" pitchFamily="18" charset="0"/>
              </a:rPr>
              <a:t> su "</a:t>
            </a:r>
            <a:r>
              <a:rPr lang="it-IT" sz="1600" b="1" dirty="0">
                <a:latin typeface="Consolas" panose="020B0609020204030204" pitchFamily="49" charset="0"/>
              </a:rPr>
              <a:t>Next</a:t>
            </a:r>
            <a:r>
              <a:rPr lang="it-IT" sz="1600" dirty="0">
                <a:latin typeface="Tiempos Text Regular" panose="02020503060303060403" pitchFamily="18" charset="0"/>
              </a:rPr>
              <a:t>".</a:t>
            </a:r>
            <a:br>
              <a:rPr lang="it-IT" sz="1600" dirty="0">
                <a:latin typeface="Tiempos Text Regular" panose="02020503060303060403" pitchFamily="18" charset="0"/>
              </a:rPr>
            </a:br>
            <a:r>
              <a:rPr lang="it-IT" sz="1600" dirty="0">
                <a:latin typeface="Tiempos Text Regular" panose="02020503060303060403" pitchFamily="18" charset="0"/>
              </a:rPr>
              <a:t>5. Selezionare la prima opzione: "</a:t>
            </a:r>
            <a:r>
              <a:rPr lang="it-IT" sz="1600" b="1" dirty="0">
                <a:latin typeface="Consolas" panose="020B0609020204030204" pitchFamily="49" charset="0"/>
              </a:rPr>
              <a:t>for all users</a:t>
            </a:r>
            <a:r>
              <a:rPr lang="it-IT" sz="1600" dirty="0">
                <a:latin typeface="Tiempos Text Regular" panose="02020503060303060403" pitchFamily="18" charset="0"/>
              </a:rPr>
              <a:t>", cliccare su "</a:t>
            </a:r>
            <a:r>
              <a:rPr lang="it-IT" sz="1600" b="1" dirty="0">
                <a:latin typeface="Consolas" panose="020B0609020204030204" pitchFamily="49" charset="0"/>
              </a:rPr>
              <a:t>Install</a:t>
            </a:r>
            <a:r>
              <a:rPr lang="it-IT" sz="1600" dirty="0">
                <a:latin typeface="Tiempos Text Regular" panose="02020503060303060403" pitchFamily="18" charset="0"/>
              </a:rPr>
              <a:t>" e al successivo messaggio di conferma, rispondere "</a:t>
            </a:r>
            <a:r>
              <a:rPr lang="it-IT" sz="1600" b="1" dirty="0">
                <a:latin typeface="Consolas" panose="020B0609020204030204" pitchFamily="49" charset="0"/>
              </a:rPr>
              <a:t>si</a:t>
            </a:r>
            <a:r>
              <a:rPr lang="it-IT" sz="1600" dirty="0">
                <a:latin typeface="Tiempos Text Regular" panose="02020503060303060403" pitchFamily="18" charset="0"/>
              </a:rPr>
              <a:t>".</a:t>
            </a:r>
            <a:br>
              <a:rPr lang="it-IT" sz="1600" dirty="0">
                <a:latin typeface="Tiempos Text Regular" panose="02020503060303060403" pitchFamily="18" charset="0"/>
              </a:rPr>
            </a:br>
            <a:r>
              <a:rPr lang="it-IT" sz="1600" dirty="0">
                <a:latin typeface="Tiempos Text Regular" panose="02020503060303060403" pitchFamily="18" charset="0"/>
              </a:rPr>
              <a:t>6. Se l’installazione è andata a buon fine, </a:t>
            </a:r>
            <a:r>
              <a:rPr lang="it-IT" sz="1600" b="1" dirty="0">
                <a:latin typeface="Tiempos Text Regular" panose="02020503060303060403" pitchFamily="18" charset="0"/>
              </a:rPr>
              <a:t>selezionare la disattivazione della lunghezza massima dei path</a:t>
            </a:r>
            <a:r>
              <a:rPr lang="it-IT" sz="1600" dirty="0">
                <a:latin typeface="Tiempos Text Regular" panose="02020503060303060403" pitchFamily="18" charset="0"/>
              </a:rPr>
              <a:t>. </a:t>
            </a:r>
            <a:br>
              <a:rPr lang="it-IT" sz="1600" dirty="0">
                <a:latin typeface="Tiempos Text Regular" panose="02020503060303060403" pitchFamily="18" charset="0"/>
              </a:rPr>
            </a:br>
            <a:endParaRPr lang="it-IT" sz="1600" dirty="0">
              <a:latin typeface="Tiempos Text Regular" panose="02020503060303060403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FA3866F-4FE4-03C6-6E8C-07CEA4D77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680" y="219021"/>
            <a:ext cx="701040" cy="76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How to Install Python on Windows [Beginner's Guide]">
            <a:extLst>
              <a:ext uri="{FF2B5EF4-FFF2-40B4-BE49-F238E27FC236}">
                <a16:creationId xmlns:a16="http://schemas.microsoft.com/office/drawing/2014/main" id="{E2E3E617-D97C-07EF-DDC5-3384F15677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7" name="Immagine 6" descr="Immagine che contiene testo, schermata, Pagina Web, Sito Web&#10;&#10;Descrizione generata automaticamente">
            <a:extLst>
              <a:ext uri="{FF2B5EF4-FFF2-40B4-BE49-F238E27FC236}">
                <a16:creationId xmlns:a16="http://schemas.microsoft.com/office/drawing/2014/main" id="{E36278AF-CB59-7781-B82A-095022BFB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8539" r="9611" b="9660"/>
          <a:stretch/>
        </p:blipFill>
        <p:spPr>
          <a:xfrm>
            <a:off x="8418083" y="923737"/>
            <a:ext cx="3408297" cy="2083516"/>
          </a:xfrm>
          <a:prstGeom prst="rect">
            <a:avLst/>
          </a:prstGeom>
        </p:spPr>
      </p:pic>
      <p:pic>
        <p:nvPicPr>
          <p:cNvPr id="5128" name="Picture 8" descr="Installing Python — LaunchCode's LCHS documentation">
            <a:extLst>
              <a:ext uri="{FF2B5EF4-FFF2-40B4-BE49-F238E27FC236}">
                <a16:creationId xmlns:a16="http://schemas.microsoft.com/office/drawing/2014/main" id="{325125D5-126D-BBD2-17BE-5E9BB4662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8749" r="2533" b="5342"/>
          <a:stretch/>
        </p:blipFill>
        <p:spPr bwMode="auto">
          <a:xfrm>
            <a:off x="8400781" y="3064434"/>
            <a:ext cx="3442903" cy="198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638BA6-FBC1-4561-6D16-5355D8866824}"/>
              </a:ext>
            </a:extLst>
          </p:cNvPr>
          <p:cNvSpPr txBox="1"/>
          <p:nvPr/>
        </p:nvSpPr>
        <p:spPr>
          <a:xfrm>
            <a:off x="1209824" y="5347843"/>
            <a:ext cx="738942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100" b="1" dirty="0">
                <a:latin typeface="Tiempos Text Regular" panose="02020503060303060403" pitchFamily="18" charset="0"/>
              </a:rPr>
              <a:t>Nota Bene: </a:t>
            </a:r>
            <a:r>
              <a:rPr lang="it-IT" altLang="it-IT" sz="1100" dirty="0">
                <a:latin typeface="Tiempos Text Regular" panose="02020503060303060403" pitchFamily="18" charset="0"/>
              </a:rPr>
              <a:t>Sarà necessario installare tre librerie essenziali tramite il terminale PowerShell di Windows: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100" dirty="0">
                <a:latin typeface="Tiempos Text Regular" panose="02020503060303060403" pitchFamily="18" charset="0"/>
              </a:rPr>
              <a:t>Apri PowerShell e esegui i seguenti comandi uno alla volta: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100" dirty="0">
                <a:latin typeface="Tiempos Text Regular" panose="02020503060303060403" pitchFamily="18" charset="0"/>
              </a:rPr>
              <a:t>Per installare OpenCV (per la gestione di immagini e video):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100" dirty="0">
                <a:latin typeface="Consolas" panose="020B0609020204030204" pitchFamily="49" charset="0"/>
              </a:rPr>
              <a:t>pip3 install opencv-python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100" dirty="0">
                <a:latin typeface="Tiempos Text Regular" panose="02020503060303060403" pitchFamily="18" charset="0"/>
              </a:rPr>
              <a:t>Per installare NumPy (per il calcolo matematico e operazioni con matrici):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100" dirty="0">
                <a:latin typeface="Consolas" panose="020B0609020204030204" pitchFamily="49" charset="0"/>
              </a:rPr>
              <a:t>pip3 install numpy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100" dirty="0">
                <a:latin typeface="Tiempos Text Regular" panose="02020503060303060403" pitchFamily="18" charset="0"/>
              </a:rPr>
              <a:t>Per installare ikpy (per calcoli di cinematica inversa):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100" dirty="0">
                <a:latin typeface="Consolas" panose="020B0609020204030204" pitchFamily="49" charset="0"/>
              </a:rPr>
              <a:t>pip install ikpy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100" dirty="0">
              <a:latin typeface="Tiempos Text Regular" panose="02020503060303060403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1D7554F-50D7-6B5B-6D60-61F53C8B4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782" y="5233481"/>
            <a:ext cx="3442903" cy="12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5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0313B8-08DD-4DDB-DAB3-E2D9CCB5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57" y="175077"/>
            <a:ext cx="9601200" cy="820603"/>
          </a:xfrm>
        </p:spPr>
        <p:txBody>
          <a:bodyPr/>
          <a:lstStyle/>
          <a:p>
            <a:r>
              <a:rPr lang="it-IT" dirty="0"/>
              <a:t>Commenti codice «pannello info»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095A782-17A1-21D5-B0A8-602558FCF398}"/>
              </a:ext>
            </a:extLst>
          </p:cNvPr>
          <p:cNvSpPr txBox="1"/>
          <p:nvPr/>
        </p:nvSpPr>
        <p:spPr>
          <a:xfrm>
            <a:off x="865657" y="995680"/>
            <a:ext cx="10767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empos Text Regular" panose="02020503060303060403" pitchFamily="18" charset="0"/>
              </a:rPr>
              <a:t>La funzione ‘</a:t>
            </a:r>
            <a:r>
              <a:rPr lang="it-IT" b="1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draw_info_</a:t>
            </a:r>
            <a:r>
              <a:rPr lang="it-IT" b="1" dirty="0" err="1">
                <a:latin typeface="Consolas" panose="020B0609020204030204" pitchFamily="49" charset="0"/>
              </a:rPr>
              <a:t>panel</a:t>
            </a:r>
            <a:r>
              <a:rPr lang="it-IT" b="1" dirty="0">
                <a:latin typeface="Consolas" panose="020B0609020204030204" pitchFamily="49" charset="0"/>
              </a:rPr>
              <a:t>()</a:t>
            </a:r>
            <a:r>
              <a:rPr lang="it-IT" dirty="0">
                <a:latin typeface="Tiempos Text Regular" panose="02020503060303060403" pitchFamily="18" charset="0"/>
              </a:rPr>
              <a:t>’</a:t>
            </a:r>
            <a:r>
              <a:rPr lang="it-IT" b="1" dirty="0">
                <a:latin typeface="Tiempos Text Regular" panose="02020503060303060403" pitchFamily="18" charset="0"/>
              </a:rPr>
              <a:t> </a:t>
            </a:r>
            <a:r>
              <a:rPr lang="it-IT" dirty="0">
                <a:latin typeface="Tiempos Text Regular" panose="02020503060303060403" pitchFamily="18" charset="0"/>
              </a:rPr>
              <a:t>serve a mostrare in tempo reale lo stato e i vari contatori del sistema robotico su un </a:t>
            </a:r>
            <a:r>
              <a:rPr lang="it-IT" b="1" dirty="0">
                <a:latin typeface="Tiempos Text Regular" panose="02020503060303060403" pitchFamily="18" charset="0"/>
              </a:rPr>
              <a:t>display</a:t>
            </a:r>
            <a:r>
              <a:rPr lang="it-IT" dirty="0">
                <a:latin typeface="Tiempos Text Regular" panose="02020503060303060403" pitchFamily="18" charset="0"/>
              </a:rPr>
              <a:t>, permettendo di monitorare facilmente il funzionamento del robot. Ottiene il riferimento al display del robot e verifica che sia disponibile. Configura lo sfondo del display (bianco con leggera trasparenza). Imposta il font (Arial 14px) e il colore del testo (nero).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46B7A0-FEB8-1444-824B-B1C30F6B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4" y="2342657"/>
            <a:ext cx="7127969" cy="40679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AFEB35-35A4-07C7-7AD9-C7A47F90D26F}"/>
              </a:ext>
            </a:extLst>
          </p:cNvPr>
          <p:cNvSpPr txBox="1"/>
          <p:nvPr/>
        </p:nvSpPr>
        <p:spPr>
          <a:xfrm>
            <a:off x="8457379" y="2342657"/>
            <a:ext cx="31758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monitoraggio fornisce feedback in tempo reale sullo stato del sistema: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Conteggio della frutta processata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Stato attuale del sistema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Requisiti di completamento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Tempi di elaborazione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Stato dei contenitori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Eventuali errori o anomalie</a:t>
            </a:r>
          </a:p>
          <a:p>
            <a:r>
              <a:rPr lang="it-IT" dirty="0"/>
              <a:t>Queste informazioni sono visualizzate su un display dedicato e aggiornate in tempo reale.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D2D7FB6-6AAE-6348-EE86-6046CAF4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4" t="3951" r="2767" b="3800"/>
          <a:stretch/>
        </p:blipFill>
        <p:spPr>
          <a:xfrm>
            <a:off x="6249427" y="2342657"/>
            <a:ext cx="2050958" cy="13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29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B6149A-F61E-B8F5-72A0-96A3F14F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17" y="306477"/>
            <a:ext cx="11046031" cy="1485900"/>
          </a:xfrm>
        </p:spPr>
        <p:txBody>
          <a:bodyPr/>
          <a:lstStyle/>
          <a:p>
            <a:r>
              <a:rPr lang="it-IT" dirty="0"/>
              <a:t>Commenti codice «messaggio FSA </a:t>
            </a:r>
            <a:r>
              <a:rPr lang="it-IT" sz="3600" dirty="0"/>
              <a:t>parte 1</a:t>
            </a:r>
            <a:r>
              <a:rPr lang="it-IT" dirty="0"/>
              <a:t>»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1356079-5536-E98D-30E5-F30F20BC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18" y="1049427"/>
            <a:ext cx="7102455" cy="52734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A4C3A8-1B8B-6CC7-C162-B711F2B3758C}"/>
              </a:ext>
            </a:extLst>
          </p:cNvPr>
          <p:cNvSpPr txBox="1"/>
          <p:nvPr/>
        </p:nvSpPr>
        <p:spPr>
          <a:xfrm>
            <a:off x="8031173" y="1008519"/>
            <a:ext cx="396240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empos Text Regular" panose="02020503060303060403" pitchFamily="18" charset="0"/>
              </a:rPr>
              <a:t>Questa funzione analizza un messaggio che descrive un </a:t>
            </a:r>
            <a:r>
              <a:rPr lang="it-IT" b="1" dirty="0">
                <a:latin typeface="Tiempos Text Regular" panose="02020503060303060403" pitchFamily="18" charset="0"/>
              </a:rPr>
              <a:t>automa a stati finiti (FSA) </a:t>
            </a:r>
            <a:r>
              <a:rPr lang="it-IT" dirty="0">
                <a:latin typeface="Tiempos Text Regular" panose="02020503060303060403" pitchFamily="18" charset="0"/>
              </a:rPr>
              <a:t>per gestire la configurazione di contenitori verdi e arancioni. </a:t>
            </a:r>
          </a:p>
          <a:p>
            <a:r>
              <a:rPr lang="it-IT" dirty="0">
                <a:latin typeface="Tiempos Text Regular" panose="02020503060303060403" pitchFamily="18" charset="0"/>
              </a:rPr>
              <a:t>Prende in input una stringa nel formato "</a:t>
            </a:r>
            <a:r>
              <a:rPr lang="it-IT" dirty="0" err="1">
                <a:latin typeface="Tiempos Text Regular" panose="02020503060303060403" pitchFamily="18" charset="0"/>
              </a:rPr>
              <a:t>numero_stati</a:t>
            </a:r>
            <a:r>
              <a:rPr lang="it-IT" dirty="0">
                <a:latin typeface="Tiempos Text Regular" panose="02020503060303060403" pitchFamily="18" charset="0"/>
              </a:rPr>
              <a:t>, (config1),(config2),..." dove </a:t>
            </a:r>
            <a:r>
              <a:rPr lang="it-IT" b="1" dirty="0">
                <a:latin typeface="Tiempos Text Regular" panose="02020503060303060403" pitchFamily="18" charset="0"/>
              </a:rPr>
              <a:t>ogni configurazione è una sequenza di 5 valori</a:t>
            </a:r>
            <a:r>
              <a:rPr lang="it-IT" dirty="0">
                <a:latin typeface="Tiempos Text Regular" panose="02020503060303060403" pitchFamily="18" charset="0"/>
              </a:rPr>
              <a:t>: quantità per contenitore verde</a:t>
            </a:r>
            <a:r>
              <a:rPr lang="it-IT" dirty="0"/>
              <a:t>, nome contenitore verde, quantità per contenitore arancione, nome contenitore arancione, e ritardo. </a:t>
            </a:r>
          </a:p>
          <a:p>
            <a:r>
              <a:rPr lang="it-IT" dirty="0"/>
              <a:t>Nota: </a:t>
            </a:r>
            <a:r>
              <a:rPr lang="it-IT" b="1" dirty="0"/>
              <a:t>L'ordine</a:t>
            </a:r>
            <a:r>
              <a:rPr lang="it-IT" dirty="0"/>
              <a:t> dei contenitori </a:t>
            </a:r>
            <a:r>
              <a:rPr lang="it-IT" b="1" dirty="0"/>
              <a:t>nella</a:t>
            </a:r>
            <a:r>
              <a:rPr lang="it-IT" dirty="0"/>
              <a:t> </a:t>
            </a:r>
            <a:r>
              <a:rPr lang="it-IT" b="1" dirty="0"/>
              <a:t>configurazione è intercambiabile</a:t>
            </a:r>
            <a:r>
              <a:rPr lang="it-IT" dirty="0"/>
              <a:t>, quindi una configurazione può essere scritta sia come (2,G1,1,O1,5) che come (1,O1,2,G1,5), mantenendo lo stesso significato.</a:t>
            </a:r>
          </a:p>
        </p:txBody>
      </p:sp>
    </p:spTree>
    <p:extLst>
      <p:ext uri="{BB962C8B-B14F-4D97-AF65-F5344CB8AC3E}">
        <p14:creationId xmlns:p14="http://schemas.microsoft.com/office/powerpoint/2010/main" val="52629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C46DD-12E1-69BD-4F77-AD1CD74C8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93FB3-1026-4341-B62B-0EE1A832D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18" y="306477"/>
            <a:ext cx="11357316" cy="1485900"/>
          </a:xfrm>
        </p:spPr>
        <p:txBody>
          <a:bodyPr/>
          <a:lstStyle/>
          <a:p>
            <a:r>
              <a:rPr lang="it-IT" dirty="0"/>
              <a:t>Commenti codice «messaggio FSA </a:t>
            </a:r>
            <a:r>
              <a:rPr lang="it-IT" sz="3600" dirty="0"/>
              <a:t>parte 2</a:t>
            </a:r>
            <a:r>
              <a:rPr lang="it-IT" dirty="0"/>
              <a:t>»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0052666-4575-B16A-5558-01ACBAE3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18" y="1049427"/>
            <a:ext cx="7102455" cy="52734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45677A-4B1D-1DBA-4873-A33040AF9A43}"/>
              </a:ext>
            </a:extLst>
          </p:cNvPr>
          <p:cNvSpPr txBox="1"/>
          <p:nvPr/>
        </p:nvSpPr>
        <p:spPr>
          <a:xfrm>
            <a:off x="8168640" y="1348660"/>
            <a:ext cx="40233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Tiempos Text Regular" panose="02020503060303060403" pitchFamily="18" charset="0"/>
              </a:rPr>
              <a:t>La funzione: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Estrae il numero di stati dalla stringa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Usa regex per trovare le configurazioni tra parentesi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Crea un dizionario dove ogni stato ha: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Il trigger per lo stato successivo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I requisiti (quanti oggetti nei contenitori)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Un ritardo di esecuzione</a:t>
            </a:r>
          </a:p>
          <a:p>
            <a:pPr lvl="1"/>
            <a:endParaRPr lang="it-IT" dirty="0">
              <a:latin typeface="Tiempos Text Regular" panose="02020503060303060403" pitchFamily="18" charset="0"/>
            </a:endParaRPr>
          </a:p>
          <a:p>
            <a:r>
              <a:rPr lang="it-IT" b="1" dirty="0">
                <a:latin typeface="Tiempos Text Regular" panose="02020503060303060403" pitchFamily="18" charset="0"/>
              </a:rPr>
              <a:t>Restituisce </a:t>
            </a:r>
            <a:r>
              <a:rPr lang="it-IT" dirty="0">
                <a:latin typeface="Tiempos Text Regular" panose="02020503060303060403" pitchFamily="18" charset="0"/>
              </a:rPr>
              <a:t>il dizionario con la configurazione FSA o None se ci sono errori.</a:t>
            </a:r>
          </a:p>
        </p:txBody>
      </p:sp>
    </p:spTree>
    <p:extLst>
      <p:ext uri="{BB962C8B-B14F-4D97-AF65-F5344CB8AC3E}">
        <p14:creationId xmlns:p14="http://schemas.microsoft.com/office/powerpoint/2010/main" val="380887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E9B8C-62B6-7623-688C-377E75723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24549EC-2613-15D5-B0CF-1BABD73DA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57" y="3976974"/>
            <a:ext cx="2804070" cy="258837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2ED83BE-AC8A-5B53-240B-C0C026C79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772" y="847202"/>
            <a:ext cx="359113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La funzione</a:t>
            </a:r>
            <a:r>
              <a:rPr lang="it-IT" altLang="it-IT" dirty="0">
                <a:latin typeface="Tiempos Text Regular" panose="02020503060303060403" pitchFamily="18" charset="0"/>
              </a:rPr>
              <a:t>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Apre per leggere il contenuto di fsa_message.json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, rimuovendo eventuali spazi vuoti. Se il file non esiste o non è leggibile, gestisce l'errore mostrando un messaggio e interrompendo l'esecuzione. Richiama (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parse_fsa_message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) per elaborare il messaggio in un formato comprensibile.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EC3FA8A-3713-2649-6130-E43E688477C0}"/>
              </a:ext>
            </a:extLst>
          </p:cNvPr>
          <p:cNvSpPr txBox="1">
            <a:spLocks/>
          </p:cNvSpPr>
          <p:nvPr/>
        </p:nvSpPr>
        <p:spPr>
          <a:xfrm>
            <a:off x="978736" y="104252"/>
            <a:ext cx="11046031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j-ea"/>
                <a:cs typeface="+mj-cs"/>
              </a:defRPr>
            </a:lvl1pPr>
          </a:lstStyle>
          <a:p>
            <a:r>
              <a:rPr lang="it-IT" dirty="0"/>
              <a:t>Gestione messaggio </a:t>
            </a:r>
            <a:r>
              <a:rPr lang="it-IT" dirty="0" err="1"/>
              <a:t>Json</a:t>
            </a:r>
            <a:r>
              <a:rPr lang="it-IT" dirty="0"/>
              <a:t> tramite ROS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EF25240-2CBE-8192-D10B-AF3B7315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572" y="4125022"/>
            <a:ext cx="3228970" cy="2292277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9F470D59-8E6E-9412-6620-4C5EACCC3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840" y="847202"/>
            <a:ext cx="358263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>
                <a:latin typeface="Tiempos Text Regular" panose="02020503060303060403" pitchFamily="18" charset="0"/>
              </a:rPr>
              <a:t>La funzione </a:t>
            </a:r>
            <a:r>
              <a:rPr lang="it-IT" altLang="it-IT" b="1" dirty="0">
                <a:latin typeface="Tiempos Text Regular" panose="02020503060303060403" pitchFamily="18" charset="0"/>
              </a:rPr>
              <a:t>c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ontrolla se il file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Json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è stato modificato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rispetto all'ultima volta che è stato verificato. Ottenendo l'ora dell'ultima modifica e la </a:t>
            </a:r>
            <a:r>
              <a:rPr lang="it-IT" altLang="it-IT" dirty="0">
                <a:latin typeface="Tiempos Text Regular" panose="02020503060303060403" pitchFamily="18" charset="0"/>
              </a:rPr>
              <a:t>c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onfronta con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last_modified_time</a:t>
            </a:r>
            <a:r>
              <a:rPr lang="it-IT" altLang="it-IT" dirty="0">
                <a:latin typeface="Tiempos Text Regular" panose="02020503060303060403" pitchFamily="18" charset="0"/>
              </a:rPr>
              <a:t>. S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e il file è stato modificato, ritorna il nuovo timestamp di modifica. Altrimenti </a:t>
            </a:r>
            <a:r>
              <a:rPr lang="it-IT" altLang="it-IT" dirty="0">
                <a:latin typeface="Tiempos Text Regular" panose="02020503060303060403" pitchFamily="18" charset="0"/>
              </a:rPr>
              <a:t>r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itorna il valore originale di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last_modified_time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empos Text Regular" panose="02020503060303060403" pitchFamily="18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C12547A7-67E4-7243-D1B2-A0A24E0D6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924" y="729145"/>
            <a:ext cx="351684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  <a:cs typeface="Times New Roman" panose="02020603050405020304" pitchFamily="18" charset="0"/>
              </a:rPr>
              <a:t>La funzione r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  <a:cs typeface="Times New Roman" panose="02020603050405020304" pitchFamily="18" charset="0"/>
              </a:rPr>
              <a:t>icarica e analizza un file FSA solo se è stato modificato.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  <a:cs typeface="Times New Roman" panose="02020603050405020304" pitchFamily="18" charset="0"/>
              </a:rPr>
              <a:t>Usa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  <a:cs typeface="Times New Roman" panose="02020603050405020304" pitchFamily="18" charset="0"/>
              </a:rPr>
              <a:t>is_file_modified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  <a:cs typeface="Times New Roman" panose="02020603050405020304" pitchFamily="18" charset="0"/>
              </a:rPr>
              <a:t> per verificare se il file è stato aggiornato. Se l'analisi fallisce o il file non è leggibile, stampa un messaggio di errore e termina il programma. Ritorna l'oggetto FSA risultante dal parsing</a:t>
            </a:r>
            <a:r>
              <a:rPr lang="it-IT" altLang="it-IT" dirty="0">
                <a:latin typeface="Tiempos Text Regular" panose="02020503060303060403" pitchFamily="18" charset="0"/>
                <a:cs typeface="Times New Roman" panose="02020603050405020304" pitchFamily="18" charset="0"/>
              </a:rPr>
              <a:t> e l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  <a:cs typeface="Times New Roman" panose="02020603050405020304" pitchFamily="18" charset="0"/>
              </a:rPr>
              <a:t>'ultimo timestamp di modifica del file.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E8838EA-433F-37A3-EE7B-C321A10D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413" y="4125022"/>
            <a:ext cx="3587354" cy="24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53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D48B7B-94FB-E57F-C950-AD774CCEB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B60D0-19F3-C093-EB95-7D001FB2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370840"/>
            <a:ext cx="9601200" cy="1485900"/>
          </a:xfrm>
        </p:spPr>
        <p:txBody>
          <a:bodyPr/>
          <a:lstStyle/>
          <a:p>
            <a:r>
              <a:rPr lang="it-IT" dirty="0"/>
              <a:t>Gestione Target Position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1CFC57-20EC-69DF-0AE0-7AF38821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60" y="1527234"/>
            <a:ext cx="6556251" cy="28575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01F826-9C4D-3E53-47CD-0C7078B4C23E}"/>
              </a:ext>
            </a:extLst>
          </p:cNvPr>
          <p:cNvSpPr txBox="1"/>
          <p:nvPr/>
        </p:nvSpPr>
        <p:spPr>
          <a:xfrm>
            <a:off x="1036320" y="5395575"/>
            <a:ext cx="8971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Tiempos Text Regular" panose="02020503060303060403" pitchFamily="18" charset="0"/>
              </a:rPr>
              <a:t>Restituisce</a:t>
            </a:r>
            <a:r>
              <a:rPr lang="it-IT" dirty="0">
                <a:latin typeface="Tiempos Text Regular" panose="02020503060303060403" pitchFamily="18" charset="0"/>
              </a:rPr>
              <a:t> target_positions[n] che contiene le coordinate specifiche per il robot per raggiungere il contenitore scelto. Se qualcosa va storto, usa come fallback il cestino delle mele marce.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7143C9-C0AD-9A90-6C1C-0930313B4E9E}"/>
              </a:ext>
            </a:extLst>
          </p:cNvPr>
          <p:cNvSpPr txBox="1"/>
          <p:nvPr/>
        </p:nvSpPr>
        <p:spPr>
          <a:xfrm>
            <a:off x="1036320" y="1083449"/>
            <a:ext cx="4622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empos Text Regular" panose="02020503060303060403" pitchFamily="18" charset="0"/>
              </a:rPr>
              <a:t>Questa funzione </a:t>
            </a:r>
            <a:r>
              <a:rPr lang="it-IT" b="1" dirty="0">
                <a:latin typeface="Tiempos Text Regular" panose="02020503060303060403" pitchFamily="18" charset="0"/>
              </a:rPr>
              <a:t>determina dove posizionare i frutti</a:t>
            </a:r>
            <a:r>
              <a:rPr lang="it-IT" dirty="0">
                <a:latin typeface="Tiempos Text Regular" panose="02020503060303060403" pitchFamily="18" charset="0"/>
              </a:rPr>
              <a:t> in base al loro tipo e allo stato corrente del sistema. Prende due 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fruit: tipo di frutto (0=arancia, 1=mela, 2=mela marcia)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state: stato attuale del sistema</a:t>
            </a:r>
          </a:p>
          <a:p>
            <a:endParaRPr lang="it-IT" dirty="0">
              <a:latin typeface="Tiempos Text Regular" panose="02020503060303060403" pitchFamily="18" charset="0"/>
            </a:endParaRPr>
          </a:p>
          <a:p>
            <a:r>
              <a:rPr lang="it-IT" b="1" dirty="0">
                <a:latin typeface="Tiempos Text Regular" panose="02020503060303060403" pitchFamily="18" charset="0"/>
              </a:rPr>
              <a:t>Le mele marce </a:t>
            </a:r>
            <a:r>
              <a:rPr lang="it-IT" dirty="0">
                <a:latin typeface="Tiempos Text Regular" panose="02020503060303060403" pitchFamily="18" charset="0"/>
              </a:rPr>
              <a:t>(2): vanno sempre nel cestino blu (B1)</a:t>
            </a:r>
          </a:p>
          <a:p>
            <a:r>
              <a:rPr lang="it-IT" b="1" dirty="0">
                <a:latin typeface="Tiempos Text Regular" panose="02020503060303060403" pitchFamily="18" charset="0"/>
              </a:rPr>
              <a:t>Le mele </a:t>
            </a:r>
            <a:r>
              <a:rPr lang="it-IT" dirty="0">
                <a:latin typeface="Tiempos Text Regular" panose="02020503060303060403" pitchFamily="18" charset="0"/>
              </a:rPr>
              <a:t>(1): vanno nel contenitore verde (G1 o G2) specificato dallo stato corrente</a:t>
            </a:r>
          </a:p>
          <a:p>
            <a:r>
              <a:rPr lang="it-IT" b="1" dirty="0">
                <a:latin typeface="Tiempos Text Regular" panose="02020503060303060403" pitchFamily="18" charset="0"/>
              </a:rPr>
              <a:t>Le arance </a:t>
            </a:r>
            <a:r>
              <a:rPr lang="it-IT" dirty="0">
                <a:latin typeface="Tiempos Text Regular" panose="02020503060303060403" pitchFamily="18" charset="0"/>
              </a:rPr>
              <a:t>(0): vanno nel contenitore arancione (O1 o O2) specificato dallo stato corrente</a:t>
            </a:r>
          </a:p>
        </p:txBody>
      </p:sp>
    </p:spTree>
    <p:extLst>
      <p:ext uri="{BB962C8B-B14F-4D97-AF65-F5344CB8AC3E}">
        <p14:creationId xmlns:p14="http://schemas.microsoft.com/office/powerpoint/2010/main" val="411162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FC34B-0AE3-EA9E-23D9-6B0D5836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FA9C53-B641-E316-D5DF-B941EE6A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370840"/>
            <a:ext cx="9601200" cy="1485900"/>
          </a:xfrm>
        </p:spPr>
        <p:txBody>
          <a:bodyPr/>
          <a:lstStyle/>
          <a:p>
            <a:r>
              <a:rPr lang="it-IT" dirty="0"/>
              <a:t>Funzione Delay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ED5412-4AC8-7638-E634-A677286F3D68}"/>
              </a:ext>
            </a:extLst>
          </p:cNvPr>
          <p:cNvSpPr txBox="1"/>
          <p:nvPr/>
        </p:nvSpPr>
        <p:spPr>
          <a:xfrm>
            <a:off x="1036319" y="985127"/>
            <a:ext cx="110081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La funzione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handle_state_delay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,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verifica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se è attivo un ritardo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associato allo stato corrente. Se non ci sono ritardi in corso, la funzione si limita a restituire False, segnalando che il sistema può proseguire normalmente. Tuttavia,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se un delay è attivo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, il nastro trasportatore viene fermato impostando la velocità a zero. Durante questo periodo, il programma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controlla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continuamente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se il tempo corrente ha raggiunto o superato il tempo di fine del ritardo.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Quando ciò accade, il delay viene disattivato e il sistema decide cosa fare: se lo stato corrente definisce un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trigger di transizione,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si procede verso il prossimo stato tramite la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funzione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transition_to_next_state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. Se invece non è definita alcuna transizione, il sistema viene arrestato in modo sicuro chiamando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halt_system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.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7C95F05-E982-4BD7-CB1D-264E83FD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622" y="3293451"/>
            <a:ext cx="704911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95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21B1D-3AFA-BB23-237A-2D0FF9C6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BF092F-0B49-C621-7B41-4AC716D3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370840"/>
            <a:ext cx="9601200" cy="1485900"/>
          </a:xfrm>
        </p:spPr>
        <p:txBody>
          <a:bodyPr/>
          <a:lstStyle/>
          <a:p>
            <a:r>
              <a:rPr lang="it-IT" dirty="0"/>
              <a:t>Transizione di Stato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CEE0BF-9CAF-7128-AA3F-4E0029CA0027}"/>
              </a:ext>
            </a:extLst>
          </p:cNvPr>
          <p:cNvSpPr txBox="1"/>
          <p:nvPr/>
        </p:nvSpPr>
        <p:spPr>
          <a:xfrm>
            <a:off x="1036320" y="1118076"/>
            <a:ext cx="110081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Quando si passa alla funzione,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transition_to_next_state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aggiorna lo stato corrente in base al trigger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definito nella configurazione dell’FSA. Oltre a questo, resetta i contatori utilizzati per monitorare le operazioni sui contenitori (come il numero di oggetti nei vari scomparti) e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riavvia il nastro trasportatore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, ripristinando il movimento. Questa transizione segna l’inizio di un nuovo ciclo operativo.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D36A98-27BF-3575-79E0-A902E661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22" y="2805120"/>
            <a:ext cx="4671465" cy="3391194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44E1AE3E-5A1A-2A48-4A16-2C492BA6120D}"/>
              </a:ext>
            </a:extLst>
          </p:cNvPr>
          <p:cNvGrpSpPr/>
          <p:nvPr/>
        </p:nvGrpSpPr>
        <p:grpSpPr>
          <a:xfrm>
            <a:off x="5980800" y="2690328"/>
            <a:ext cx="5360320" cy="3321670"/>
            <a:chOff x="5980800" y="2690328"/>
            <a:chExt cx="5360320" cy="332167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Modello 3D 6" descr="Sfera grigio scuro">
                  <a:extLst>
                    <a:ext uri="{FF2B5EF4-FFF2-40B4-BE49-F238E27FC236}">
                      <a16:creationId xmlns:a16="http://schemas.microsoft.com/office/drawing/2014/main" id="{0060C3A2-8B7D-80AA-201A-3C6857C7C74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91365"/>
                    </p:ext>
                  </p:extLst>
                </p:nvPr>
              </p:nvGraphicFramePr>
              <p:xfrm>
                <a:off x="9528150" y="2690328"/>
                <a:ext cx="1594574" cy="1594573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1594574" cy="1594573"/>
                      </a:xfrm>
                      <a:prstGeom prst="rect">
                        <a:avLst/>
                      </a:prstGeom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53524" ay="-1043221" az="-166719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83366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Modello 3D 6" descr="Sfera grigio scuro">
                  <a:extLst>
                    <a:ext uri="{FF2B5EF4-FFF2-40B4-BE49-F238E27FC236}">
                      <a16:creationId xmlns:a16="http://schemas.microsoft.com/office/drawing/2014/main" id="{0060C3A2-8B7D-80AA-201A-3C6857C7C74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28150" y="2690328"/>
                  <a:ext cx="1594574" cy="159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Modello 3D 10" descr="Freccia diritta di colore rosso">
                  <a:extLst>
                    <a:ext uri="{FF2B5EF4-FFF2-40B4-BE49-F238E27FC236}">
                      <a16:creationId xmlns:a16="http://schemas.microsoft.com/office/drawing/2014/main" id="{3D043E3D-16AD-CD75-F74D-5AE87FA550A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32917251"/>
                    </p:ext>
                  </p:extLst>
                </p:nvPr>
              </p:nvGraphicFramePr>
              <p:xfrm>
                <a:off x="7962345" y="3240602"/>
                <a:ext cx="2221116" cy="1841439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2221116" cy="1841439"/>
                      </a:xfrm>
                      <a:prstGeom prst="rect">
                        <a:avLst/>
                      </a:prstGeom>
                    </am3d:spPr>
                    <am3d:camera>
                      <am3d:pos x="0" y="0" z="4926513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106943" d="1000000"/>
                      <am3d:preTrans dx="0" dy="-9860495" dz="-148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869714" ay="2219216" az="2015463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265774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Modello 3D 10" descr="Freccia diritta di colore rosso">
                  <a:extLst>
                    <a:ext uri="{FF2B5EF4-FFF2-40B4-BE49-F238E27FC236}">
                      <a16:creationId xmlns:a16="http://schemas.microsoft.com/office/drawing/2014/main" id="{3D043E3D-16AD-CD75-F74D-5AE87FA550A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2345" y="3240602"/>
                  <a:ext cx="2221116" cy="18414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Modello 3D 5" descr="Sfera grigio scuro">
                  <a:extLst>
                    <a:ext uri="{FF2B5EF4-FFF2-40B4-BE49-F238E27FC236}">
                      <a16:creationId xmlns:a16="http://schemas.microsoft.com/office/drawing/2014/main" id="{A8013A41-8C62-F116-10EE-C312CA3AB6C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62976146"/>
                    </p:ext>
                  </p:extLst>
                </p:nvPr>
              </p:nvGraphicFramePr>
              <p:xfrm>
                <a:off x="6705963" y="4376458"/>
                <a:ext cx="1635539" cy="1635540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1635539" cy="1635540"/>
                      </a:xfrm>
                      <a:prstGeom prst="rect">
                        <a:avLst/>
                      </a:prstGeom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78123" ay="-2098569" az="-57102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8336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Modello 3D 5" descr="Sfera grigio scuro">
                  <a:extLst>
                    <a:ext uri="{FF2B5EF4-FFF2-40B4-BE49-F238E27FC236}">
                      <a16:creationId xmlns:a16="http://schemas.microsoft.com/office/drawing/2014/main" id="{A8013A41-8C62-F116-10EE-C312CA3AB6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5963" y="4376458"/>
                  <a:ext cx="1635539" cy="16355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3AE9C84-9E44-8FDA-87B3-28509A453FD4}"/>
                </a:ext>
              </a:extLst>
            </p:cNvPr>
            <p:cNvSpPr/>
            <p:nvPr/>
          </p:nvSpPr>
          <p:spPr>
            <a:xfrm>
              <a:off x="5980800" y="4903688"/>
              <a:ext cx="2544371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  <a:scene3d>
                <a:camera prst="perspectiveContrastingLeftFacing"/>
                <a:lightRig rig="threePt" dir="t"/>
              </a:scene3d>
            </a:bodyPr>
            <a:lstStyle/>
            <a:p>
              <a:pPr algn="ctr"/>
              <a:r>
                <a:rPr lang="it-IT" sz="3600" b="0" cap="none" spc="0" dirty="0">
                  <a:ln w="0"/>
                  <a:solidFill>
                    <a:schemeClr val="bg1"/>
                  </a:solidFill>
                  <a:effectLst>
                    <a:glow rad="101600">
                      <a:schemeClr val="accent1">
                        <a:alpha val="40000"/>
                      </a:schemeClr>
                    </a:glow>
                    <a:outerShdw blurRad="38100" dist="19050" dir="2700000" algn="tl" rotWithShape="0">
                      <a:schemeClr val="tx1">
                        <a:alpha val="40000"/>
                      </a:schemeClr>
                    </a:outerShdw>
                  </a:effectLst>
                </a:rPr>
                <a:t>STATE 1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D4121865-4C6E-E762-85AE-1A2F7D66B37D}"/>
                </a:ext>
              </a:extLst>
            </p:cNvPr>
            <p:cNvSpPr/>
            <p:nvPr/>
          </p:nvSpPr>
          <p:spPr>
            <a:xfrm>
              <a:off x="8796749" y="3247127"/>
              <a:ext cx="2544371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  <a:scene3d>
                <a:camera prst="perspectiveContrastingLeftFacing"/>
                <a:lightRig rig="threePt" dir="t"/>
              </a:scene3d>
            </a:bodyPr>
            <a:lstStyle/>
            <a:p>
              <a:pPr algn="ctr"/>
              <a:r>
                <a:rPr lang="it-IT" sz="3600" b="0" cap="none" spc="0" dirty="0">
                  <a:ln w="0"/>
                  <a:solidFill>
                    <a:schemeClr val="bg1"/>
                  </a:solidFill>
                  <a:effectLst>
                    <a:glow rad="101600">
                      <a:schemeClr val="accent1">
                        <a:alpha val="40000"/>
                      </a:schemeClr>
                    </a:glow>
                    <a:outerShdw blurRad="38100" dist="19050" dir="2700000" algn="tl" rotWithShape="0">
                      <a:schemeClr val="tx1">
                        <a:alpha val="40000"/>
                      </a:schemeClr>
                    </a:outerShdw>
                  </a:effectLst>
                </a:rPr>
                <a:t>STATE 2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09ACC63-5447-0894-8D3F-98A8F4E234E4}"/>
                </a:ext>
              </a:extLst>
            </p:cNvPr>
            <p:cNvSpPr/>
            <p:nvPr/>
          </p:nvSpPr>
          <p:spPr>
            <a:xfrm rot="19636549">
              <a:off x="7763309" y="4162522"/>
              <a:ext cx="203860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it-IT" sz="2400" b="0" cap="none" spc="0" dirty="0">
                  <a:ln w="0"/>
                  <a:solidFill>
                    <a:schemeClr val="bg1"/>
                  </a:solidFill>
                  <a:effectLst>
                    <a:glow rad="101600">
                      <a:schemeClr val="accent1">
                        <a:alpha val="40000"/>
                      </a:schemeClr>
                    </a:glow>
                    <a:outerShdw blurRad="38100" dist="19050" dir="2700000" algn="tl" rotWithShape="0">
                      <a:schemeClr val="tx1">
                        <a:alpha val="40000"/>
                      </a:schemeClr>
                    </a:outerShdw>
                  </a:effectLst>
                </a:rPr>
                <a:t>TRIGGER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254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F4DA0-38F5-E997-4DA5-F0058A97B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150D9-8FB2-B3ED-8259-325D50EA9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370840"/>
            <a:ext cx="9601200" cy="1485900"/>
          </a:xfrm>
        </p:spPr>
        <p:txBody>
          <a:bodyPr/>
          <a:lstStyle/>
          <a:p>
            <a:r>
              <a:rPr lang="it-IT" dirty="0"/>
              <a:t>Funzione Halt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71FAD12-BD95-164F-080C-924F377A6C18}"/>
              </a:ext>
            </a:extLst>
          </p:cNvPr>
          <p:cNvSpPr txBox="1"/>
          <p:nvPr/>
        </p:nvSpPr>
        <p:spPr>
          <a:xfrm>
            <a:off x="1036320" y="1327378"/>
            <a:ext cx="63250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Se il sistema raggiunge l’ultimo stato in cui non ci sono ulteriori transizioni possibili o il processo deve essere terminato, la funzione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halt_system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si occupa di fermare tutto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. Viene aggiornato lo stato interno per indicare che il processo è completato, il nastro trasportatore viene arrestato, e i motori del robot vengono posizionati in una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configurazione di riposo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definita come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target_HALT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.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76E08C8-4336-2E80-D996-65514264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122" y="1327378"/>
            <a:ext cx="3131136" cy="444387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9B645DA-30AA-AE31-4F4C-D5EE16AC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968888"/>
            <a:ext cx="6325023" cy="17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0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964A23-6582-977C-D5DA-A00A054C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315" y="209145"/>
            <a:ext cx="9601200" cy="783077"/>
          </a:xfrm>
        </p:spPr>
        <p:txBody>
          <a:bodyPr/>
          <a:lstStyle/>
          <a:p>
            <a:r>
              <a:rPr lang="it-IT" dirty="0"/>
              <a:t>Gestione Substati </a:t>
            </a:r>
            <a:r>
              <a:rPr lang="it-IT" sz="3600" dirty="0"/>
              <a:t>parte 1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E72E49C-572E-0511-FFC8-3E8E6FCF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748" y="1274324"/>
            <a:ext cx="4879274" cy="4544922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2E8DB50-8A9A-359B-4933-82293B9FF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315" y="1047796"/>
            <a:ext cx="6025433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/>
              <a:t>Queste tre funzioni gestiscono il </a:t>
            </a:r>
            <a:r>
              <a:rPr lang="it-IT" altLang="it-IT" b="1" dirty="0"/>
              <a:t>ciclo di rilevamento</a:t>
            </a:r>
            <a:r>
              <a:rPr lang="it-IT" altLang="it-IT" dirty="0"/>
              <a:t> e </a:t>
            </a:r>
            <a:r>
              <a:rPr lang="it-IT" altLang="it-IT" b="1" dirty="0"/>
              <a:t>prelievo della frutta</a:t>
            </a:r>
            <a:r>
              <a:rPr lang="it-IT" altLang="it-IT" dirty="0"/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it-IT" altLang="it-IT" dirty="0"/>
              <a:t> </a:t>
            </a:r>
            <a:r>
              <a:rPr lang="it-IT" altLang="it-IT" b="1" dirty="0" err="1"/>
              <a:t>action_waiting</a:t>
            </a:r>
            <a:r>
              <a:rPr lang="it-IT" altLang="it-IT" dirty="0"/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Cerca un frutto e controlla se è abbastanza vicino al sensore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Se rileva un frutto: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Riproduce il suono del nome del frutto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Aggiorna i contatori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Apre la pinza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Imposta il contatore e decide la prossima azione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it-IT" altLang="it-IT" dirty="0"/>
              <a:t> </a:t>
            </a:r>
            <a:r>
              <a:rPr lang="it-IT" altLang="it-IT" b="1" dirty="0" err="1"/>
              <a:t>action_picking</a:t>
            </a:r>
            <a:r>
              <a:rPr lang="it-IT" altLang="it-IT" dirty="0"/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Determina le posizioni target per il robot in base al tipo di frutto e stato corrente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Muove i motori del robot nelle posizioni calcolate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Passa alla fase di rotazione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lang="it-IT" altLang="it-IT" dirty="0"/>
              <a:t> </a:t>
            </a:r>
            <a:r>
              <a:rPr lang="it-IT" altLang="it-IT" b="1" dirty="0" err="1"/>
              <a:t>action_rotating</a:t>
            </a:r>
            <a:r>
              <a:rPr lang="it-IT" altLang="it-IT" dirty="0"/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Ferma il nastro trasportatore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Controlla se il robot ha raggiunto la rotazione corretta: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Continua a ruotare finché non raggiunge la posizione corretta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70599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D061C-EDF1-BB1A-412C-EDD54A485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3020D4-974F-3B80-47BA-2934A4D3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315" y="209145"/>
            <a:ext cx="9601200" cy="783077"/>
          </a:xfrm>
        </p:spPr>
        <p:txBody>
          <a:bodyPr/>
          <a:lstStyle/>
          <a:p>
            <a:r>
              <a:rPr lang="it-IT" dirty="0"/>
              <a:t>Gestione Substati </a:t>
            </a:r>
            <a:r>
              <a:rPr lang="it-IT" sz="3600" dirty="0"/>
              <a:t>parte 2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2BD50E-E4A2-EC5D-5C42-DAFDDB9F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020" y="992222"/>
            <a:ext cx="4879274" cy="555540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48A1559-FA22-6270-6924-277372889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315" y="992222"/>
            <a:ext cx="576935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/>
              <a:t>Queste funzioni gestiscono il rilascio del frutto e il ritorno in posizione: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it-IT" altLang="it-IT" b="1" dirty="0"/>
              <a:t> </a:t>
            </a:r>
            <a:r>
              <a:rPr lang="it-IT" altLang="it-IT" b="1" dirty="0" err="1"/>
              <a:t>action_dropping</a:t>
            </a:r>
            <a:r>
              <a:rPr lang="it-IT" altLang="it-IT" dirty="0"/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Apre completamente la pinza per rilasciare il frutto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In base al tipo di frutto: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Mele marce (2): incrementa il contatore del contenitore blu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Mele (1): incrementa il contatore del contenitore verde corretto (G1 o G2)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Arance (0): incrementa il contatore del contenitore arancione corretto (O1 o O2)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Aggiorna anche i contatori dello stato corrente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it-IT" altLang="it-IT" dirty="0"/>
              <a:t> </a:t>
            </a:r>
            <a:r>
              <a:rPr lang="it-IT" altLang="it-IT" b="1" dirty="0" err="1"/>
              <a:t>action_rotate_back</a:t>
            </a:r>
            <a:r>
              <a:rPr lang="it-IT" altLang="it-IT" dirty="0"/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Riattiva il nastro trasportatore (velocità 0.15)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Riporta tutti i motori in posizione iniziale (0.0)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Controlla se il robot è tornato in posizione (-0.1)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Quando completato, torna allo stato di attesa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lang="it-IT" altLang="it-IT" dirty="0"/>
              <a:t> </a:t>
            </a:r>
            <a:r>
              <a:rPr lang="it-IT" altLang="it-IT" b="1" dirty="0" err="1"/>
              <a:t>no_fruit_action</a:t>
            </a:r>
            <a:r>
              <a:rPr lang="it-IT" altLang="it-IT" dirty="0"/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Funzione vuota usata come fallback quando non ci sono frutti da processare</a:t>
            </a:r>
          </a:p>
        </p:txBody>
      </p:sp>
    </p:spTree>
    <p:extLst>
      <p:ext uri="{BB962C8B-B14F-4D97-AF65-F5344CB8AC3E}">
        <p14:creationId xmlns:p14="http://schemas.microsoft.com/office/powerpoint/2010/main" val="34632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E36F63-8557-F091-988F-E2EC384D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27867"/>
            <a:ext cx="9601200" cy="661737"/>
          </a:xfrm>
        </p:spPr>
        <p:txBody>
          <a:bodyPr>
            <a:normAutofit fontScale="90000"/>
          </a:bodyPr>
          <a:lstStyle/>
          <a:p>
            <a:r>
              <a:rPr lang="it-IT" dirty="0"/>
              <a:t>Installazione Webots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FA3F74-89B4-A6BD-5965-DDA340C10ABF}"/>
              </a:ext>
            </a:extLst>
          </p:cNvPr>
          <p:cNvSpPr txBox="1"/>
          <p:nvPr/>
        </p:nvSpPr>
        <p:spPr>
          <a:xfrm>
            <a:off x="1402079" y="1453840"/>
            <a:ext cx="672902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empos Text Regular" panose="02020503060303060403" pitchFamily="18" charset="0"/>
              </a:rPr>
              <a:t>1. Scaricare </a:t>
            </a:r>
            <a:r>
              <a:rPr lang="it-IT" b="1" dirty="0">
                <a:latin typeface="Tiempos Text Regular" panose="02020503060303060403" pitchFamily="18" charset="0"/>
              </a:rPr>
              <a:t>Webots</a:t>
            </a:r>
            <a:r>
              <a:rPr lang="it-IT" dirty="0">
                <a:latin typeface="Tiempos Text Regular" panose="02020503060303060403" pitchFamily="18" charset="0"/>
              </a:rPr>
              <a:t> dal sito ufficiale: </a:t>
            </a:r>
            <a:r>
              <a:rPr lang="it-IT" dirty="0">
                <a:latin typeface="Tiempos Text Regular" panose="02020503060303060403" pitchFamily="18" charset="0"/>
                <a:hlinkClick r:id="rId2"/>
              </a:rPr>
              <a:t>https://cyberbotics.com/</a:t>
            </a:r>
            <a:r>
              <a:rPr lang="it-IT" dirty="0">
                <a:latin typeface="Tiempos Text Regular" panose="02020503060303060403" pitchFamily="18" charset="0"/>
              </a:rPr>
              <a:t> .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dirty="0">
                <a:latin typeface="Tiempos Text Regular" panose="02020503060303060403" pitchFamily="18" charset="0"/>
              </a:rPr>
              <a:t>2. Seguire le istruzioni di installazione specifiche per il sistema operativo: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Windows: Scaricare l'eseguibile e seguire la procedura guidata.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macOS/Linux: Estrarre il file scaricato e avviare l'installer.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dirty="0">
                <a:latin typeface="Tiempos Text Regular" panose="02020503060303060403" pitchFamily="18" charset="0"/>
              </a:rPr>
              <a:t>3. Verificare l'installazione avviando Webots e controllando la schermata iniziale. </a:t>
            </a:r>
            <a:br>
              <a:rPr lang="it-IT" dirty="0">
                <a:latin typeface="Tiempos Text Regular" panose="02020503060303060403" pitchFamily="18" charset="0"/>
              </a:rPr>
            </a:br>
            <a:endParaRPr lang="it-IT" dirty="0">
              <a:latin typeface="Tiempos Text Regular" panose="02020503060303060403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94F725-A57F-1C43-2533-9D711459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9" t="311" b="-1"/>
          <a:stretch/>
        </p:blipFill>
        <p:spPr>
          <a:xfrm>
            <a:off x="8131107" y="907259"/>
            <a:ext cx="3376714" cy="26614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C480E5B-EDFE-2FF6-CF6A-548929C46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107" y="3904245"/>
            <a:ext cx="3376714" cy="2661885"/>
          </a:xfrm>
          <a:prstGeom prst="rect">
            <a:avLst/>
          </a:prstGeom>
        </p:spPr>
      </p:pic>
      <p:pic>
        <p:nvPicPr>
          <p:cNvPr id="1026" name="Picture 2" descr="Webots (@webots) / X">
            <a:extLst>
              <a:ext uri="{FF2B5EF4-FFF2-40B4-BE49-F238E27FC236}">
                <a16:creationId xmlns:a16="http://schemas.microsoft.com/office/drawing/2014/main" id="{96D3966B-36B0-CD21-D71C-9ECC8EC5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23" y="572323"/>
            <a:ext cx="669872" cy="66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6B60D18-EC13-83F4-01EA-5771433EBA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00"/>
          <a:stretch/>
        </p:blipFill>
        <p:spPr>
          <a:xfrm>
            <a:off x="2165466" y="4388078"/>
            <a:ext cx="4482403" cy="2178052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183310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BF8109-4A93-E1F7-7648-4274CEEB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60" y="286967"/>
            <a:ext cx="10755549" cy="1485900"/>
          </a:xfrm>
        </p:spPr>
        <p:txBody>
          <a:bodyPr/>
          <a:lstStyle/>
          <a:p>
            <a:r>
              <a:rPr lang="it-IT" dirty="0"/>
              <a:t>Gestione dei Dizionari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82E4D08-1761-5C94-7E9D-591CA59112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0860" y="1170033"/>
            <a:ext cx="656617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/>
              <a:t>Questi dizionari gestiscono la </a:t>
            </a:r>
            <a:r>
              <a:rPr lang="it-IT" altLang="it-IT" b="1" dirty="0"/>
              <a:t>logica</a:t>
            </a:r>
            <a:r>
              <a:rPr lang="it-IT" altLang="it-IT" dirty="0"/>
              <a:t> </a:t>
            </a:r>
            <a:r>
              <a:rPr lang="it-IT" altLang="it-IT" b="1" dirty="0"/>
              <a:t>di</a:t>
            </a:r>
            <a:r>
              <a:rPr lang="it-IT" altLang="it-IT" dirty="0"/>
              <a:t> </a:t>
            </a:r>
            <a:r>
              <a:rPr lang="it-IT" altLang="it-IT" b="1" dirty="0" err="1"/>
              <a:t>substato</a:t>
            </a:r>
            <a:r>
              <a:rPr lang="it-IT" altLang="it-IT" dirty="0"/>
              <a:t> del robot: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it-IT" altLang="it-IT" b="1" dirty="0" err="1"/>
              <a:t>fruit_counters</a:t>
            </a:r>
            <a:r>
              <a:rPr lang="it-IT" altLang="it-IT" dirty="0"/>
              <a:t>: associa i tipi di frutta (-1: nessuna frutta, 0: arancia, 1: mela, 2: mela marcia) alle rispettive azioni di conteggio. Usa funzioni lambda per incrementare i contatori globali appropriati quando viene rilevato un frutto.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it-IT" altLang="it-IT" b="1" dirty="0" err="1"/>
              <a:t>actions_substate_machine</a:t>
            </a:r>
            <a:r>
              <a:rPr lang="it-IT" altLang="it-IT" dirty="0"/>
              <a:t>: definisce una macchina a stati che controlla il comportamento del robot. Le chiavi sono </a:t>
            </a:r>
            <a:r>
              <a:rPr lang="it-IT" altLang="it-IT" dirty="0" err="1"/>
              <a:t>tuple</a:t>
            </a:r>
            <a:r>
              <a:rPr lang="it-IT" altLang="it-IT" dirty="0"/>
              <a:t> (</a:t>
            </a:r>
            <a:r>
              <a:rPr lang="it-IT" altLang="it-IT" dirty="0" err="1"/>
              <a:t>stato_corrente</a:t>
            </a:r>
            <a:r>
              <a:rPr lang="it-IT" altLang="it-IT" dirty="0"/>
              <a:t>, condizione) e i valori sono le funzioni da eseguire. La sequenza degli stati è: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/>
              <a:t>waiting → picking → rotating → dropping → </a:t>
            </a:r>
            <a:r>
              <a:rPr lang="it-IT" altLang="it-IT" dirty="0" err="1"/>
              <a:t>rotate_back</a:t>
            </a:r>
            <a:r>
              <a:rPr lang="it-IT" altLang="it-IT" dirty="0"/>
              <a:t> → waiting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/>
              <a:t>Le ultime due righe impostano lo </a:t>
            </a:r>
            <a:r>
              <a:rPr lang="it-IT" altLang="it-IT" b="1" dirty="0"/>
              <a:t>stato</a:t>
            </a:r>
            <a:r>
              <a:rPr lang="it-IT" altLang="it-IT" dirty="0"/>
              <a:t> </a:t>
            </a:r>
            <a:r>
              <a:rPr lang="it-IT" altLang="it-IT" b="1" dirty="0"/>
              <a:t>iniziale</a:t>
            </a:r>
            <a:r>
              <a:rPr lang="it-IT" altLang="it-IT" dirty="0"/>
              <a:t> (1) e il </a:t>
            </a:r>
            <a:r>
              <a:rPr lang="it-IT" altLang="it-IT" b="1" dirty="0"/>
              <a:t>sottostato</a:t>
            </a:r>
            <a:r>
              <a:rPr lang="it-IT" altLang="it-IT" dirty="0"/>
              <a:t> </a:t>
            </a:r>
            <a:r>
              <a:rPr lang="it-IT" altLang="it-IT" b="1" dirty="0"/>
              <a:t>iniziale</a:t>
            </a:r>
            <a:r>
              <a:rPr lang="it-IT" altLang="it-IT" dirty="0"/>
              <a:t> (waiting) del robot.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C6BAD7-B7FE-03D8-D278-C2AC4438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030" y="1772867"/>
            <a:ext cx="4367718" cy="282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6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331F04-2355-1B68-E0C7-28F2DB1A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81" y="170234"/>
            <a:ext cx="9601200" cy="802532"/>
          </a:xfrm>
        </p:spPr>
        <p:txBody>
          <a:bodyPr/>
          <a:lstStyle/>
          <a:p>
            <a:r>
              <a:rPr lang="it-IT" dirty="0"/>
              <a:t>Ciclo Principale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E52F229-657D-F617-2014-016378D77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681" y="804142"/>
            <a:ext cx="497731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Il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ciclo principale</a:t>
            </a:r>
            <a:r>
              <a:rPr kumimoji="0" lang="it-IT" altLang="it-IT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gestisce continuamente lo stato del sistema e aggiorna le informazioni in tempo reale. A ogni passo,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verifica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se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il file FSA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è stato modificato e, se necessario, ricarica i dati. Successivamente, esegue la funzione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main_state()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per gestire lo stato principale. Se il processo è ancora in corso e il sottostato non è "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",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controlla il contatore di delay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: se attivo, lo decrementa, altrimenti aggiorna il sottostato ed esegue l'azione associata, gestendo eventuali errori.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Parallelamente, il programma aggiorna il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pannello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informativo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visivo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, mostrando dettagli come lo stato corrente, i contatori degli oggetti e il tempo rimanente per eventuali ritardi. Questo assicura una gestione fluida del sistema e un monitoraggio continuo delle variabili critiche.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E418952-E613-B69E-8CFE-125BF4A4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72766"/>
            <a:ext cx="5746141" cy="40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96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AFFEB2-FD59-3772-9390-9B2E8C7E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410" y="392991"/>
            <a:ext cx="11911264" cy="1485900"/>
          </a:xfrm>
        </p:spPr>
        <p:txBody>
          <a:bodyPr/>
          <a:lstStyle/>
          <a:p>
            <a:r>
              <a:rPr lang="it-IT" dirty="0"/>
              <a:t>Installazione ROS su WSL </a:t>
            </a:r>
            <a:br>
              <a:rPr lang="it-IT" dirty="0"/>
            </a:br>
            <a:r>
              <a:rPr lang="pt-BR" sz="2400" dirty="0">
                <a:cs typeface="Times New Roman" panose="02020603050405020304" pitchFamily="18" charset="0"/>
              </a:rPr>
              <a:t>(</a:t>
            </a:r>
            <a:r>
              <a:rPr lang="pt-BR" sz="2400" dirty="0"/>
              <a:t>Ubuntu 20.04 e ROS Noetic</a:t>
            </a:r>
            <a:r>
              <a:rPr lang="pt-BR" sz="2400" dirty="0">
                <a:cs typeface="Times New Roman" panose="02020603050405020304" pitchFamily="18" charset="0"/>
              </a:rPr>
              <a:t>)</a:t>
            </a:r>
            <a:endParaRPr lang="it-IT" sz="3200" dirty="0">
              <a:cs typeface="Times New Roman" panose="020206030504050203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97BB14-6376-34FF-3093-1E9F792DA7EC}"/>
              </a:ext>
            </a:extLst>
          </p:cNvPr>
          <p:cNvSpPr txBox="1"/>
          <p:nvPr/>
        </p:nvSpPr>
        <p:spPr>
          <a:xfrm>
            <a:off x="1045410" y="1687048"/>
            <a:ext cx="101011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it-IT" b="1" dirty="0">
                <a:latin typeface="Tiempos Text Regular" panose="02020503060303060403" pitchFamily="18" charset="0"/>
              </a:rPr>
              <a:t>Installazione di WSL: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Aprire PowerShell come amministratore ed eseguire: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dirty="0">
                <a:latin typeface="Tiempos Text Regular" panose="02020503060303060403" pitchFamily="18" charset="0"/>
              </a:rPr>
              <a:t>                                                                             </a:t>
            </a:r>
            <a:r>
              <a:rPr lang="it-IT" dirty="0">
                <a:latin typeface="Consolas" panose="020B0609020204030204" pitchFamily="49" charset="0"/>
              </a:rPr>
              <a:t>wsl --install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latin typeface="Tiempos Text Regular" panose="02020503060303060403" pitchFamily="18" charset="0"/>
              </a:rPr>
              <a:t>Riavviare</a:t>
            </a:r>
            <a:r>
              <a:rPr lang="it-IT" dirty="0">
                <a:latin typeface="Tiempos Text Regular" panose="02020503060303060403" pitchFamily="18" charset="0"/>
              </a:rPr>
              <a:t> il pc, successivamente premere “</a:t>
            </a:r>
            <a:r>
              <a:rPr lang="it-IT" b="1" dirty="0">
                <a:latin typeface="Consolas" panose="020B0609020204030204" pitchFamily="49" charset="0"/>
              </a:rPr>
              <a:t>windows + R</a:t>
            </a:r>
            <a:r>
              <a:rPr lang="it-IT" dirty="0">
                <a:latin typeface="Tiempos Text Regular" panose="02020503060303060403" pitchFamily="18" charset="0"/>
              </a:rPr>
              <a:t>” e digitare “</a:t>
            </a:r>
            <a:r>
              <a:rPr lang="it-IT" b="1" dirty="0">
                <a:latin typeface="Consolas" panose="020B0609020204030204" pitchFamily="49" charset="0"/>
              </a:rPr>
              <a:t>optionalfeatures</a:t>
            </a:r>
            <a:r>
              <a:rPr lang="it-IT" dirty="0">
                <a:latin typeface="Tiempos Text Regular" panose="02020503060303060403" pitchFamily="18" charset="0"/>
              </a:rPr>
              <a:t>”. Qui abilitare Piattaforma </a:t>
            </a:r>
            <a:r>
              <a:rPr lang="it-IT" b="1" dirty="0">
                <a:latin typeface="Tiempos Text Regular" panose="02020503060303060403" pitchFamily="18" charset="0"/>
              </a:rPr>
              <a:t>macchina virtuale, Sottosistema</a:t>
            </a:r>
            <a:br>
              <a:rPr lang="it-IT" b="1" dirty="0">
                <a:latin typeface="Tiempos Text Regular" panose="02020503060303060403" pitchFamily="18" charset="0"/>
              </a:rPr>
            </a:br>
            <a:r>
              <a:rPr lang="it-IT" b="1" dirty="0">
                <a:latin typeface="Tiempos Text Regular" panose="02020503060303060403" pitchFamily="18" charset="0"/>
              </a:rPr>
              <a:t>Windows per Linux, Piattaforma Windows Hypervision</a:t>
            </a:r>
            <a:r>
              <a:rPr lang="it-IT" dirty="0">
                <a:latin typeface="Tiempos Text Regular" panose="02020503060303060403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Tiempos Text Regular" panose="02020503060303060403" pitchFamily="18" charset="0"/>
              </a:rPr>
              <a:t>Dopo la ricerca dei file cliccare su </a:t>
            </a:r>
            <a:r>
              <a:rPr lang="it-IT" b="1" dirty="0">
                <a:latin typeface="Tiempos Text Regular" panose="02020503060303060403" pitchFamily="18" charset="0"/>
              </a:rPr>
              <a:t>riavvia ora</a:t>
            </a:r>
            <a:r>
              <a:rPr lang="it-IT" dirty="0">
                <a:latin typeface="Tiempos Text Regular" panose="02020503060303060403" pitchFamily="18" charset="0"/>
              </a:rPr>
              <a:t>. </a:t>
            </a:r>
            <a:br>
              <a:rPr lang="it-IT" dirty="0">
                <a:latin typeface="Tiempos Text Regular" panose="02020503060303060403" pitchFamily="18" charset="0"/>
              </a:rPr>
            </a:br>
            <a:br>
              <a:rPr lang="it-IT" dirty="0">
                <a:latin typeface="Tiempos Text Regular" panose="02020503060303060403" pitchFamily="18" charset="0"/>
              </a:rPr>
            </a:br>
            <a:endParaRPr lang="it-IT" dirty="0">
              <a:latin typeface="Tiempos Text Regular" panose="02020503060303060403" pitchFamily="18" charset="0"/>
            </a:endParaRPr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8B79587-2E74-1EEC-A346-121CF84D8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07" y="3848679"/>
            <a:ext cx="5319706" cy="2855169"/>
          </a:xfrm>
          <a:prstGeom prst="rect">
            <a:avLst/>
          </a:prstGeom>
        </p:spPr>
      </p:pic>
      <p:pic>
        <p:nvPicPr>
          <p:cNvPr id="4" name="Immagine 3" descr="Immagine che contiene testo, elettronica, schermata, schermo&#10;&#10;Descrizione generata automaticamente">
            <a:extLst>
              <a:ext uri="{FF2B5EF4-FFF2-40B4-BE49-F238E27FC236}">
                <a16:creationId xmlns:a16="http://schemas.microsoft.com/office/drawing/2014/main" id="{81DEB8DD-92D2-0FBE-25A3-3B5C5DB2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41" y="3839053"/>
            <a:ext cx="3240055" cy="2866426"/>
          </a:xfrm>
          <a:prstGeom prst="rect">
            <a:avLst/>
          </a:prstGeom>
        </p:spPr>
      </p:pic>
      <p:pic>
        <p:nvPicPr>
          <p:cNvPr id="5" name="Immagine 4" descr="Immagine che contiene emoticon, sorridente, clipart, cartone animato&#10;&#10;Descrizione generata automaticamente">
            <a:extLst>
              <a:ext uri="{FF2B5EF4-FFF2-40B4-BE49-F238E27FC236}">
                <a16:creationId xmlns:a16="http://schemas.microsoft.com/office/drawing/2014/main" id="{7C36BCE1-6E9A-D709-94F1-D06AC9CD2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6" t="29244" r="30850" b="27886"/>
          <a:stretch/>
        </p:blipFill>
        <p:spPr>
          <a:xfrm>
            <a:off x="8161506" y="241455"/>
            <a:ext cx="787940" cy="89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4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6CBA3-BABE-0811-D334-7ED5D9126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3672CE-A558-068C-4C74-4B11B202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0" y="493294"/>
            <a:ext cx="11911264" cy="1485900"/>
          </a:xfrm>
        </p:spPr>
        <p:txBody>
          <a:bodyPr/>
          <a:lstStyle/>
          <a:p>
            <a:r>
              <a:rPr lang="it-IT" dirty="0"/>
              <a:t>Installazione ROS su WSL</a:t>
            </a:r>
            <a:endParaRPr lang="it-IT" sz="3200" dirty="0">
              <a:cs typeface="Times New Roman" panose="020206030504050203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2498FC8-7F54-B4B5-8FAA-CC6C60AB66BF}"/>
              </a:ext>
            </a:extLst>
          </p:cNvPr>
          <p:cNvSpPr txBox="1"/>
          <p:nvPr/>
        </p:nvSpPr>
        <p:spPr>
          <a:xfrm>
            <a:off x="870939" y="1111428"/>
            <a:ext cx="897555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Tiempos Text Regular" panose="02020503060303060403" pitchFamily="18" charset="0"/>
              </a:rPr>
              <a:t>2</a:t>
            </a:r>
            <a:r>
              <a:rPr lang="it-IT" b="1" dirty="0">
                <a:latin typeface="Tiempos Text Regular" panose="02020503060303060403" pitchFamily="18" charset="0"/>
              </a:rPr>
              <a:t>. Installare Ubuntu 20.04v: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Scarica Ubuntu da </a:t>
            </a:r>
            <a:r>
              <a:rPr lang="it-IT" b="1" dirty="0">
                <a:latin typeface="Tiempos Text Regular" panose="02020503060303060403" pitchFamily="18" charset="0"/>
              </a:rPr>
              <a:t>Microsoft</a:t>
            </a:r>
            <a:r>
              <a:rPr lang="it-IT" dirty="0">
                <a:latin typeface="Tiempos Text Regular" panose="02020503060303060403" pitchFamily="18" charset="0"/>
              </a:rPr>
              <a:t> </a:t>
            </a:r>
            <a:r>
              <a:rPr lang="it-IT" b="1" dirty="0">
                <a:latin typeface="Tiempos Text Regular" panose="02020503060303060403" pitchFamily="18" charset="0"/>
              </a:rPr>
              <a:t>store</a:t>
            </a:r>
            <a:r>
              <a:rPr lang="it-IT" dirty="0">
                <a:latin typeface="Tiempos Text Regular" panose="02020503060303060403" pitchFamily="18" charset="0"/>
              </a:rPr>
              <a:t> </a:t>
            </a:r>
            <a:r>
              <a:rPr lang="it-IT" altLang="it-IT" dirty="0">
                <a:latin typeface="Tiempos Text Regular" panose="02020503060303060403" pitchFamily="18" charset="0"/>
                <a:hlinkClick r:id="rId2"/>
              </a:rPr>
              <a:t>https://shorturl.at/QcyMh</a:t>
            </a:r>
            <a:endParaRPr lang="it-IT" dirty="0">
              <a:latin typeface="Tiempos Text Regular" panose="02020503060303060403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una volta eseguito, se richiesto, inserire un username UNIX e una password.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b="1" dirty="0">
                <a:latin typeface="Tiempos Text Regular" panose="02020503060303060403" pitchFamily="18" charset="0"/>
              </a:rPr>
              <a:t>«non dimenticarli»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b="1" i="1" dirty="0">
                <a:latin typeface="Tiempos Text Regular" panose="02020503060303060403" pitchFamily="18" charset="0"/>
              </a:rPr>
              <a:t>Nota: </a:t>
            </a:r>
            <a:r>
              <a:rPr lang="it-IT" i="1" dirty="0">
                <a:latin typeface="Tiempos Text Regular" panose="02020503060303060403" pitchFamily="18" charset="0"/>
              </a:rPr>
              <a:t>Durante la digitazione della password, non verrà mostrato nulla a schermo. In caso di errore, utilizzare il tasto backspace per correggere e riprovare.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dirty="0">
                <a:latin typeface="Tiempos Text Regular" panose="02020503060303060403" pitchFamily="18" charset="0"/>
              </a:rPr>
              <a:t>Successivamente, confermare la password.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Dopo la conferma si avvierà l’installazione di Ubuntu, al termine eseguire questi comandi:</a:t>
            </a:r>
          </a:p>
          <a:p>
            <a:pPr algn="ctr"/>
            <a:br>
              <a:rPr lang="it-IT" dirty="0">
                <a:latin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</a:rPr>
              <a:t>sudo apt update</a:t>
            </a:r>
          </a:p>
          <a:p>
            <a:r>
              <a:rPr lang="it-IT" dirty="0">
                <a:latin typeface="Tiempos Text Regular" panose="02020503060303060403" pitchFamily="18" charset="0"/>
              </a:rPr>
              <a:t>Dopo il caricamento, digita:</a:t>
            </a:r>
          </a:p>
          <a:p>
            <a:pPr algn="ctr"/>
            <a:br>
              <a:rPr lang="it-IT" dirty="0">
                <a:latin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</a:rPr>
              <a:t>sudo apt upgrade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b="1" dirty="0">
                <a:latin typeface="Tiempos Text Regular" panose="02020503060303060403" pitchFamily="18" charset="0"/>
              </a:rPr>
              <a:t>Digitare Y </a:t>
            </a:r>
            <a:r>
              <a:rPr lang="it-IT" dirty="0">
                <a:latin typeface="Tiempos Text Regular" panose="02020503060303060403" pitchFamily="18" charset="0"/>
              </a:rPr>
              <a:t>nella domanda: </a:t>
            </a:r>
            <a:r>
              <a:rPr lang="it-IT" dirty="0">
                <a:latin typeface="Consolas" panose="020B0609020204030204" pitchFamily="49" charset="0"/>
              </a:rPr>
              <a:t>Do you want to continue?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Dopo il caricamento, digita:</a:t>
            </a:r>
          </a:p>
          <a:p>
            <a:pPr algn="ctr"/>
            <a:br>
              <a:rPr lang="it-IT" dirty="0">
                <a:latin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</a:rPr>
              <a:t>sudo apt autoremove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Infine, chiudere Ubuntu. </a:t>
            </a:r>
            <a:br>
              <a:rPr lang="it-IT" dirty="0">
                <a:latin typeface="Tiempos Text Regular" panose="02020503060303060403" pitchFamily="18" charset="0"/>
              </a:rPr>
            </a:br>
            <a:br>
              <a:rPr lang="it-IT" dirty="0">
                <a:latin typeface="Tiempos Text Regular" panose="02020503060303060403" pitchFamily="18" charset="0"/>
              </a:rPr>
            </a:br>
            <a:br>
              <a:rPr lang="it-IT" dirty="0">
                <a:latin typeface="Tiempos Text Regular" panose="02020503060303060403" pitchFamily="18" charset="0"/>
              </a:rPr>
            </a:br>
            <a:endParaRPr lang="it-IT" dirty="0">
              <a:latin typeface="Tiempos Text Regular" panose="02020503060303060403" pitchFamily="18" charset="0"/>
            </a:endParaRPr>
          </a:p>
        </p:txBody>
      </p:sp>
      <p:pic>
        <p:nvPicPr>
          <p:cNvPr id="4" name="Immagine 3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8FE05CFD-1AB9-D8F1-6B2D-6372CF31B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79"/>
          <a:stretch/>
        </p:blipFill>
        <p:spPr>
          <a:xfrm>
            <a:off x="9451894" y="1490807"/>
            <a:ext cx="2291911" cy="2565735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170CE91-8580-C05B-0B35-08A2EA32F4C1}"/>
              </a:ext>
            </a:extLst>
          </p:cNvPr>
          <p:cNvSpPr/>
          <p:nvPr/>
        </p:nvSpPr>
        <p:spPr>
          <a:xfrm>
            <a:off x="9663560" y="1896644"/>
            <a:ext cx="351366" cy="8255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B88CC190-0F3E-37AD-7CCE-59DFD97AE1FF}"/>
              </a:ext>
            </a:extLst>
          </p:cNvPr>
          <p:cNvSpPr/>
          <p:nvPr/>
        </p:nvSpPr>
        <p:spPr>
          <a:xfrm>
            <a:off x="9525000" y="1952074"/>
            <a:ext cx="225947" cy="8255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CDA0D15-89D5-6413-6A33-C9CE643A1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5" b="1"/>
          <a:stretch/>
        </p:blipFill>
        <p:spPr>
          <a:xfrm>
            <a:off x="8122135" y="4111972"/>
            <a:ext cx="3241831" cy="2589648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5AB4EAD8-78BD-A82B-0A88-8031FCC65ED5}"/>
              </a:ext>
            </a:extLst>
          </p:cNvPr>
          <p:cNvSpPr/>
          <p:nvPr/>
        </p:nvSpPr>
        <p:spPr>
          <a:xfrm>
            <a:off x="9339092" y="6613236"/>
            <a:ext cx="88156" cy="88384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Elementi grafici, schermata, logo">
            <a:extLst>
              <a:ext uri="{FF2B5EF4-FFF2-40B4-BE49-F238E27FC236}">
                <a16:creationId xmlns:a16="http://schemas.microsoft.com/office/drawing/2014/main" id="{40B10369-5F7A-2BF2-B11F-8C9589AA2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4" b="25958"/>
          <a:stretch/>
        </p:blipFill>
        <p:spPr>
          <a:xfrm>
            <a:off x="7980941" y="387406"/>
            <a:ext cx="1299847" cy="8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5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F8686-A16C-3D0C-422E-45B3D7927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596363-6F5F-0669-07DB-56C5CD60B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09" y="367082"/>
            <a:ext cx="11911264" cy="1485900"/>
          </a:xfrm>
        </p:spPr>
        <p:txBody>
          <a:bodyPr/>
          <a:lstStyle/>
          <a:p>
            <a:r>
              <a:rPr lang="it-IT" dirty="0"/>
              <a:t>Installazione ROS su WSL</a:t>
            </a:r>
            <a:endParaRPr lang="it-IT" sz="3200" dirty="0">
              <a:cs typeface="Times New Roman" panose="020206030504050203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48E14E-56E3-9D96-C4A5-70877A18F130}"/>
              </a:ext>
            </a:extLst>
          </p:cNvPr>
          <p:cNvSpPr txBox="1"/>
          <p:nvPr/>
        </p:nvSpPr>
        <p:spPr>
          <a:xfrm>
            <a:off x="896353" y="1110032"/>
            <a:ext cx="11295648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latin typeface="Tiempos Text Regular" panose="02020503060303060403" pitchFamily="18" charset="0"/>
              </a:rPr>
              <a:t>3. Installazione ROS Noetic: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Apri WSL e aggiungere i repository ROS:  </a:t>
            </a:r>
          </a:p>
          <a:p>
            <a:pPr algn="ctr"/>
            <a:r>
              <a:rPr lang="es-ES" sz="1800" dirty="0">
                <a:latin typeface="Consolas" panose="020B0609020204030204" pitchFamily="49" charset="0"/>
                <a:ea typeface="ADLaM Display" panose="020F0502020204030204" pitchFamily="2" charset="0"/>
                <a:cs typeface="Adobe Arabic" panose="02040503050201020203" pitchFamily="18" charset="-78"/>
              </a:rPr>
              <a:t>sudo apt update &amp;&amp; sudo apt upgrade –y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sz="1200" dirty="0">
                <a:latin typeface="Consolas" panose="020B0609020204030204" pitchFamily="49" charset="0"/>
              </a:rPr>
              <a:t>sudo sh -c 'echo "deb http://packages.ros.org/ros/ubuntu $(lsb_release -sc) main" &gt;  /etc/apt/sources.list.d/ros-latest.list'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dirty="0">
                <a:latin typeface="Consolas" panose="020B0609020204030204" pitchFamily="49" charset="0"/>
              </a:rPr>
              <a:t>sudo apt install curl –y</a:t>
            </a:r>
            <a:br>
              <a:rPr lang="it-IT" dirty="0">
                <a:latin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</a:rPr>
              <a:t>curl -sSL https://raw.githubusercontent.com/ros/rosdistro/master/ros.asc | sudo apt-key add –</a:t>
            </a:r>
            <a:endParaRPr lang="it-IT" sz="1600" dirty="0">
              <a:latin typeface="Tiempos Text Regular" panose="02020503060303060403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Aggiornare i pacchetti e installare </a:t>
            </a:r>
            <a:r>
              <a:rPr lang="it-IT" b="1" dirty="0">
                <a:latin typeface="Tiempos Text Regular" panose="02020503060303060403" pitchFamily="18" charset="0"/>
              </a:rPr>
              <a:t>ROS</a:t>
            </a:r>
            <a:r>
              <a:rPr lang="it-IT" dirty="0">
                <a:latin typeface="Tiempos Text Regular" panose="02020503060303060403" pitchFamily="18" charset="0"/>
              </a:rPr>
              <a:t> </a:t>
            </a:r>
            <a:r>
              <a:rPr lang="it-IT" b="1" dirty="0">
                <a:latin typeface="Tiempos Text Regular" panose="02020503060303060403" pitchFamily="18" charset="0"/>
              </a:rPr>
              <a:t>Noetic</a:t>
            </a:r>
            <a:r>
              <a:rPr lang="it-IT" dirty="0">
                <a:latin typeface="Tiempos Text Regular" panose="02020503060303060403" pitchFamily="18" charset="0"/>
              </a:rPr>
              <a:t>: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dirty="0">
                <a:latin typeface="Tiempos Text Regular" panose="02020503060303060403" pitchFamily="18" charset="0"/>
              </a:rPr>
              <a:t>                                                              </a:t>
            </a:r>
            <a:r>
              <a:rPr lang="it-IT" dirty="0">
                <a:latin typeface="Consolas" panose="020B0609020204030204" pitchFamily="49" charset="0"/>
              </a:rPr>
              <a:t>sudo apt update &amp;&amp; sudo apt upgrade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Installa ROS Noetic: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dirty="0">
                <a:latin typeface="Tiempos Text Regular" panose="02020503060303060403" pitchFamily="18" charset="0"/>
              </a:rPr>
              <a:t>                                                      </a:t>
            </a:r>
            <a:r>
              <a:rPr lang="it-IT" dirty="0">
                <a:latin typeface="Consolas" panose="020B0609020204030204" pitchFamily="49" charset="0"/>
              </a:rPr>
              <a:t>sudo apt install ros-noetic-desktop-full -y</a:t>
            </a:r>
            <a:endParaRPr lang="it-IT" dirty="0">
              <a:latin typeface="Tiempos Text Regular" panose="02020503060303060403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>
                <a:latin typeface="Tiempos Text Regular" panose="02020503060303060403" pitchFamily="18" charset="0"/>
              </a:rPr>
              <a:t>Configurare l'ambiente: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dirty="0">
                <a:latin typeface="Tiempos Text Regular" panose="02020503060303060403" pitchFamily="18" charset="0"/>
              </a:rPr>
              <a:t>                                             </a:t>
            </a:r>
            <a:r>
              <a:rPr lang="it-IT" dirty="0">
                <a:latin typeface="Consolas" panose="020B0609020204030204" pitchFamily="49" charset="0"/>
              </a:rPr>
              <a:t>echo "source /opt/ros/noetic/setup.bash" &gt;&gt; ~/.bashrc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dirty="0">
                <a:latin typeface="Tiempos Text Regular" panose="02020503060303060403" pitchFamily="18" charset="0"/>
              </a:rPr>
              <a:t>                                                                                       </a:t>
            </a:r>
            <a:r>
              <a:rPr lang="it-IT" dirty="0">
                <a:latin typeface="Consolas" panose="020B0609020204030204" pitchFamily="49" charset="0"/>
              </a:rPr>
              <a:t>source ~/.bashrc</a:t>
            </a:r>
            <a:endParaRPr lang="it-IT" dirty="0">
              <a:latin typeface="Tiempos Text Regular" panose="02020503060303060403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b="1" dirty="0">
                <a:latin typeface="Tiempos Text Regular" panose="02020503060303060403" pitchFamily="18" charset="0"/>
              </a:rPr>
              <a:t>Verificare</a:t>
            </a:r>
            <a:r>
              <a:rPr lang="it-IT" dirty="0">
                <a:latin typeface="Tiempos Text Regular" panose="02020503060303060403" pitchFamily="18" charset="0"/>
              </a:rPr>
              <a:t> </a:t>
            </a:r>
            <a:r>
              <a:rPr lang="it-IT" b="1" dirty="0">
                <a:latin typeface="Tiempos Text Regular" panose="02020503060303060403" pitchFamily="18" charset="0"/>
              </a:rPr>
              <a:t>l'installazione</a:t>
            </a:r>
            <a:r>
              <a:rPr lang="it-IT" dirty="0">
                <a:latin typeface="Tiempos Text Regular" panose="02020503060303060403" pitchFamily="18" charset="0"/>
              </a:rPr>
              <a:t>:</a:t>
            </a:r>
            <a:br>
              <a:rPr lang="it-IT" dirty="0">
                <a:latin typeface="Tiempos Text Regular" panose="02020503060303060403" pitchFamily="18" charset="0"/>
              </a:rPr>
            </a:br>
            <a:r>
              <a:rPr lang="it-IT" dirty="0">
                <a:latin typeface="Tiempos Text Regular" panose="02020503060303060403" pitchFamily="18" charset="0"/>
              </a:rPr>
              <a:t>                                                                                                    </a:t>
            </a:r>
            <a:r>
              <a:rPr lang="it-IT" dirty="0">
                <a:latin typeface="Consolas" panose="020B0609020204030204" pitchFamily="49" charset="0"/>
              </a:rPr>
              <a:t>roscore</a:t>
            </a:r>
          </a:p>
          <a:p>
            <a:r>
              <a:rPr lang="it-IT" sz="1800" dirty="0">
                <a:latin typeface="Consolas" panose="020B0609020204030204" pitchFamily="49" charset="0"/>
                <a:cs typeface="Adobe Arabic" panose="02040503050201020203" pitchFamily="18" charset="-78"/>
              </a:rPr>
              <a:t>                                    printenv | grep ROS</a:t>
            </a:r>
            <a:r>
              <a:rPr lang="it-IT" dirty="0">
                <a:latin typeface="Tiempos Text Regular" panose="02020503060303060403" pitchFamily="18" charset="0"/>
              </a:rPr>
              <a:t> </a:t>
            </a:r>
            <a:br>
              <a:rPr lang="it-IT" dirty="0">
                <a:latin typeface="Tiempos Text Regular" panose="02020503060303060403" pitchFamily="18" charset="0"/>
              </a:rPr>
            </a:br>
            <a:br>
              <a:rPr lang="it-IT" dirty="0">
                <a:latin typeface="Tiempos Text Regular" panose="02020503060303060403" pitchFamily="18" charset="0"/>
              </a:rPr>
            </a:br>
            <a:br>
              <a:rPr lang="it-IT" dirty="0">
                <a:latin typeface="Tiempos Text Regular" panose="02020503060303060403" pitchFamily="18" charset="0"/>
              </a:rPr>
            </a:br>
            <a:endParaRPr lang="it-IT" dirty="0">
              <a:latin typeface="Tiempos Text Regular" panose="02020503060303060403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E989C4-6CF1-F69C-1E88-2AB20AF65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45" y="4977885"/>
            <a:ext cx="2799132" cy="15130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B68A305-4589-8E10-A104-05F9349AD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58" y="367082"/>
            <a:ext cx="1356573" cy="7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27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228311C-F80C-19F9-BF50-EA3F0F2F2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1700" y="1047750"/>
            <a:ext cx="9448800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it-IT" sz="1800" dirty="0"/>
              <a:t>Prerequisiti e Installazione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800" i="0" dirty="0"/>
              <a:t>Assicurati di avere ROS installato e configurato sul tuo sistema.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200" dirty="0">
                <a:latin typeface="Consolas" panose="020B0609020204030204" pitchFamily="49" charset="0"/>
              </a:rPr>
              <a:t>sudo apt-get install python3-pip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200" dirty="0">
                <a:latin typeface="Consolas" panose="020B0609020204030204" pitchFamily="49" charset="0"/>
              </a:rPr>
              <a:t>pip3 install rospy</a:t>
            </a:r>
            <a:endParaRPr lang="it-IT" sz="1200" dirty="0">
              <a:latin typeface="Consolas" panose="020B0609020204030204" pitchFamily="49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lang="it-IT" sz="1800" dirty="0"/>
              <a:t>Creazione Publisher (writer_node.py)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800" i="0" dirty="0"/>
              <a:t>Creare un nuovo file python chiamato </a:t>
            </a:r>
            <a:r>
              <a:rPr lang="it-IT" altLang="it-IT" sz="1800" i="0" dirty="0"/>
              <a:t>writer_node.py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800" i="0" dirty="0"/>
              <a:t>Implementare il  </a:t>
            </a:r>
            <a:r>
              <a:rPr lang="it-IT" altLang="it-IT" sz="1800" i="0" dirty="0">
                <a:hlinkClick r:id="rId2"/>
              </a:rPr>
              <a:t>codice publisher</a:t>
            </a:r>
            <a:r>
              <a:rPr lang="it-IT" altLang="it-IT" sz="1800" i="0" dirty="0"/>
              <a:t> con la logica per: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600" dirty="0"/>
              <a:t>Raccogliere input utente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600" dirty="0"/>
              <a:t>Elaborare in formato JSON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600" dirty="0"/>
              <a:t>Scrivere su file JSON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800" i="0" dirty="0"/>
              <a:t>Configurazione percorso: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600" dirty="0"/>
              <a:t>Modificare il percorso del file JSON al rigo 8, usando il formato corretto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600" i="0" dirty="0"/>
              <a:t>Utilizzare forwar</a:t>
            </a:r>
            <a:r>
              <a:rPr lang="it-IT" altLang="it-IT" sz="1600" dirty="0"/>
              <a:t>d slash (/) invece di backslash (\)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600" i="0" dirty="0"/>
              <a:t>Attenzione l’indirizzo deve iniziare con /mnt/c/Users/… e non C:/Users/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it-IT" altLang="it-IT" sz="1800" dirty="0"/>
              <a:t>Configurazione File JSON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800" i="0" dirty="0"/>
              <a:t>Creare file fsa_message.json nella cartella fruit_sorting_ctrl_opencv che si trova nella stessa directory del codice Webots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800" i="0" dirty="0"/>
              <a:t>Strutturare il messaggio di default secondo il formato richiesto nel codice di Webots, esempio: </a:t>
            </a:r>
            <a:r>
              <a:rPr lang="pt-BR" sz="1800" i="0" dirty="0">
                <a:hlinkClick r:id="rId3"/>
              </a:rPr>
              <a:t>codice fsa_message</a:t>
            </a:r>
            <a:endParaRPr kumimoji="0" lang="it-IT" altLang="it-IT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it-IT" altLang="it-IT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462BE2-2E95-AC32-6363-0F6D60915E27}"/>
              </a:ext>
            </a:extLst>
          </p:cNvPr>
          <p:cNvGrpSpPr/>
          <p:nvPr/>
        </p:nvGrpSpPr>
        <p:grpSpPr>
          <a:xfrm>
            <a:off x="7339262" y="26873"/>
            <a:ext cx="1331599" cy="1128255"/>
            <a:chOff x="7267073" y="51589"/>
            <a:chExt cx="1331599" cy="1128255"/>
          </a:xfrm>
        </p:grpSpPr>
        <p:pic>
          <p:nvPicPr>
            <p:cNvPr id="14" name="Immagine 13" descr="Immagine che contiene cerchio, bianco e nero, nero, Elementi grafici&#10;&#10;Descrizione generata automaticamente">
              <a:extLst>
                <a:ext uri="{FF2B5EF4-FFF2-40B4-BE49-F238E27FC236}">
                  <a16:creationId xmlns:a16="http://schemas.microsoft.com/office/drawing/2014/main" id="{A86CF9DF-4818-17B9-C783-3E4BB1A5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4498">
              <a:off x="7360174" y="51589"/>
              <a:ext cx="1128255" cy="1128255"/>
            </a:xfrm>
            <a:prstGeom prst="rect">
              <a:avLst/>
            </a:prstGeom>
          </p:spPr>
        </p:pic>
        <p:pic>
          <p:nvPicPr>
            <p:cNvPr id="15" name="Immagine 14" descr="Immagine che contiene Carattere, Elementi grafici, logo, schermata&#10;&#10;Descrizione generata automaticamente">
              <a:extLst>
                <a:ext uri="{FF2B5EF4-FFF2-40B4-BE49-F238E27FC236}">
                  <a16:creationId xmlns:a16="http://schemas.microsoft.com/office/drawing/2014/main" id="{14034D46-BCAE-41CB-8505-69207C520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073" y="390915"/>
              <a:ext cx="598778" cy="174020"/>
            </a:xfrm>
            <a:prstGeom prst="rect">
              <a:avLst/>
            </a:prstGeom>
          </p:spPr>
        </p:pic>
        <p:pic>
          <p:nvPicPr>
            <p:cNvPr id="16" name="Immagine 15" descr="Immagine che contiene halloween, verdura, zucca&#10;&#10;Descrizione generata automaticamente">
              <a:extLst>
                <a:ext uri="{FF2B5EF4-FFF2-40B4-BE49-F238E27FC236}">
                  <a16:creationId xmlns:a16="http://schemas.microsoft.com/office/drawing/2014/main" id="{331F66FB-C548-5E5D-7383-BCE0CB6B8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155" y="437946"/>
              <a:ext cx="567517" cy="567517"/>
            </a:xfrm>
            <a:prstGeom prst="rect">
              <a:avLst/>
            </a:prstGeom>
          </p:spPr>
        </p:pic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414C6042-93F9-4F30-6FDA-3E44618C55D4}"/>
              </a:ext>
            </a:extLst>
          </p:cNvPr>
          <p:cNvSpPr txBox="1">
            <a:spLocks/>
          </p:cNvSpPr>
          <p:nvPr/>
        </p:nvSpPr>
        <p:spPr>
          <a:xfrm>
            <a:off x="878440" y="268781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j-ea"/>
                <a:cs typeface="+mj-cs"/>
              </a:defRPr>
            </a:lvl1pPr>
          </a:lstStyle>
          <a:p>
            <a:r>
              <a:rPr lang="it-IT" dirty="0"/>
              <a:t>Collegare ROS a Webots</a:t>
            </a:r>
          </a:p>
        </p:txBody>
      </p:sp>
    </p:spTree>
    <p:extLst>
      <p:ext uri="{BB962C8B-B14F-4D97-AF65-F5344CB8AC3E}">
        <p14:creationId xmlns:p14="http://schemas.microsoft.com/office/powerpoint/2010/main" val="181358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0CC266-A986-921C-DC07-A28CFD8EE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47E9C8-C229-1F4A-5281-E0DD58EB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40" y="268781"/>
            <a:ext cx="9601200" cy="1485900"/>
          </a:xfrm>
        </p:spPr>
        <p:txBody>
          <a:bodyPr/>
          <a:lstStyle/>
          <a:p>
            <a:r>
              <a:rPr lang="it-IT" dirty="0"/>
              <a:t>Collegare ROS a Webots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B86431-4C08-B799-E2AE-AB4783167D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5200" y="990569"/>
            <a:ext cx="108916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4"/>
            </a:pPr>
            <a:r>
              <a:rPr lang="it-IT" altLang="it-IT" sz="1800" dirty="0"/>
              <a:t>Modifiche al Codice Webots, i</a:t>
            </a:r>
            <a:r>
              <a:rPr lang="it-IT" sz="1800" i="0" dirty="0"/>
              <a:t>mplementare le seguenti funzionalità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sz="1800" dirty="0"/>
              <a:t>Funzione per leggere il file JSON, Sistema di fallback in caso di errore, Monitoraggio modifiche file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722A223-0D8A-BE42-2B67-6BC4C7229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440" y="1647829"/>
            <a:ext cx="35790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7552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UcPeriod"/>
            </a:pPr>
            <a:r>
              <a:rPr lang="it-IT" sz="1800" i="0" dirty="0"/>
              <a:t>Setup Iniziale </a:t>
            </a:r>
          </a:p>
          <a:p>
            <a:pPr marL="987552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UcPeriod" startAt="2"/>
            </a:pPr>
            <a:endParaRPr lang="it-IT" sz="1800" i="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46643EB-6053-E959-E187-8D74AE430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254" y="1634344"/>
            <a:ext cx="37231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7552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UcPeriod" startAt="2"/>
            </a:pPr>
            <a:r>
              <a:rPr lang="it-IT" sz="1800" i="0" dirty="0"/>
              <a:t>Funzione base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E5082B6-318B-0637-5B03-CDA1CCF48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0026" y="1642421"/>
            <a:ext cx="5130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7552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UcPeriod" startAt="3"/>
            </a:pPr>
            <a:r>
              <a:rPr lang="it-IT" sz="1800" i="0" dirty="0"/>
              <a:t>Sistema di Monitoraggio File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F3A9AE4-370E-3476-2DFA-60FAD8F0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7397" y="3638511"/>
            <a:ext cx="3874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7552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UcPeriod" startAt="4"/>
            </a:pPr>
            <a:r>
              <a:rPr lang="it-IT" sz="1800" i="0" dirty="0"/>
              <a:t>Sistema di caricamento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1B09E0DA-6096-EE90-4B59-2FC97928F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1037" y="3679740"/>
            <a:ext cx="59996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7552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UcPeriod" startAt="5"/>
            </a:pPr>
            <a:r>
              <a:rPr lang="it-IT" sz="1800" i="0" dirty="0"/>
              <a:t>Implementazione nel codice Principale</a:t>
            </a:r>
          </a:p>
          <a:p>
            <a:pPr marL="987552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UcPeriod" startAt="5"/>
            </a:pPr>
            <a:endParaRPr lang="it-IT" sz="1800" i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422C87E-E442-AB5B-517A-0C354AD3D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2" y="2023915"/>
            <a:ext cx="3305516" cy="1400836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C06390AE-3D5B-BE21-25C2-1F2E2775EEA3}"/>
              </a:ext>
            </a:extLst>
          </p:cNvPr>
          <p:cNvGrpSpPr/>
          <p:nvPr/>
        </p:nvGrpSpPr>
        <p:grpSpPr>
          <a:xfrm>
            <a:off x="7339262" y="26873"/>
            <a:ext cx="1331599" cy="1128255"/>
            <a:chOff x="7267073" y="51589"/>
            <a:chExt cx="1331599" cy="1128255"/>
          </a:xfrm>
        </p:grpSpPr>
        <p:pic>
          <p:nvPicPr>
            <p:cNvPr id="26" name="Immagine 25" descr="Immagine che contiene cerchio, bianco e nero, nero, Elementi grafici&#10;&#10;Descrizione generata automaticamente">
              <a:extLst>
                <a:ext uri="{FF2B5EF4-FFF2-40B4-BE49-F238E27FC236}">
                  <a16:creationId xmlns:a16="http://schemas.microsoft.com/office/drawing/2014/main" id="{175D2951-5D63-3956-1F68-0ADB310C4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4498">
              <a:off x="7360174" y="51589"/>
              <a:ext cx="1128255" cy="1128255"/>
            </a:xfrm>
            <a:prstGeom prst="rect">
              <a:avLst/>
            </a:prstGeom>
          </p:spPr>
        </p:pic>
        <p:pic>
          <p:nvPicPr>
            <p:cNvPr id="28" name="Immagine 27" descr="Immagine che contiene Carattere, Elementi grafici, logo, schermata&#10;&#10;Descrizione generata automaticamente">
              <a:extLst>
                <a:ext uri="{FF2B5EF4-FFF2-40B4-BE49-F238E27FC236}">
                  <a16:creationId xmlns:a16="http://schemas.microsoft.com/office/drawing/2014/main" id="{913C69D9-A727-A696-A9DB-245027589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7073" y="390915"/>
              <a:ext cx="598778" cy="174020"/>
            </a:xfrm>
            <a:prstGeom prst="rect">
              <a:avLst/>
            </a:prstGeom>
          </p:spPr>
        </p:pic>
        <p:pic>
          <p:nvPicPr>
            <p:cNvPr id="30" name="Immagine 29" descr="Immagine che contiene halloween, verdura, zucca&#10;&#10;Descrizione generata automaticamente">
              <a:extLst>
                <a:ext uri="{FF2B5EF4-FFF2-40B4-BE49-F238E27FC236}">
                  <a16:creationId xmlns:a16="http://schemas.microsoft.com/office/drawing/2014/main" id="{8BE10055-E03F-C67B-CC86-A52871BC0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155" y="437946"/>
              <a:ext cx="567517" cy="567517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1CB1C436-7D35-1A3E-84FA-9A1081EC9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039" y="2018572"/>
            <a:ext cx="3321601" cy="141042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F236059-B8FA-50C0-EE25-2FBF870F04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5219" y="2011753"/>
            <a:ext cx="2920414" cy="142357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FD3B2D7-7BE3-6A71-AB9E-EAC52A2FC6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5215" y="4298327"/>
            <a:ext cx="3824200" cy="200006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60F83BC-2E19-30FA-D93D-5C7F797E2F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1012" y="4298327"/>
            <a:ext cx="4801016" cy="784928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7F2217F6-1944-9EEE-BF16-9DCE03261A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1012" y="5298360"/>
            <a:ext cx="4839119" cy="632515"/>
          </a:xfrm>
          <a:prstGeom prst="rect">
            <a:avLst/>
          </a:prstGeom>
        </p:spPr>
      </p:pic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B85298F-5661-0A3D-21DD-38F1E0473425}"/>
              </a:ext>
            </a:extLst>
          </p:cNvPr>
          <p:cNvCxnSpPr>
            <a:cxnSpLocks/>
          </p:cNvCxnSpPr>
          <p:nvPr/>
        </p:nvCxnSpPr>
        <p:spPr>
          <a:xfrm>
            <a:off x="6411012" y="5151349"/>
            <a:ext cx="4801016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9C7ACF17-844F-863E-7C8F-D566E5DA1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039" y="2079761"/>
            <a:ext cx="3321601" cy="141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0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194E8B-2D52-5BF7-7EF7-C1530EA21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4108E0-BB2E-C650-449C-EC281AFE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40" y="268781"/>
            <a:ext cx="9601200" cy="1485900"/>
          </a:xfrm>
        </p:spPr>
        <p:txBody>
          <a:bodyPr/>
          <a:lstStyle/>
          <a:p>
            <a:r>
              <a:rPr lang="it-IT" dirty="0"/>
              <a:t>Eseguire ROS con Webots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6BD1D2-80A1-C761-74B3-D146992F3F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5200" y="965455"/>
            <a:ext cx="10891624" cy="38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it-IT" b="1" dirty="0"/>
              <a:t>FASE 1: Preparazione dell'Ambiente ROS</a:t>
            </a:r>
            <a:endParaRPr lang="it-IT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D90A0176-D56B-D98A-4769-D9350A1EC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150" y="1347098"/>
            <a:ext cx="108886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empos Text Regular" panose="02020503060303060403" pitchFamily="18" charset="0"/>
              </a:rPr>
              <a:t>Per iniziare, avviamo due terminali WSL separati. Questi terminali ci permetteranno di gestire separatamente il core di ROS e il nodo writer. È importante aprirli come amministratore per avere i permessi necessari.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F57D8577-DE36-87AA-B0CE-3F2281EF9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2319051"/>
            <a:ext cx="5221592" cy="38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it-IT" b="1" dirty="0"/>
              <a:t>Terminale 1</a:t>
            </a:r>
            <a:endParaRPr lang="it-IT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1890694-5020-DF80-4FD5-3E04D7D6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8" y="3672647"/>
            <a:ext cx="5097534" cy="285921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784C4F1-AB56-9710-246A-0219A8419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009" y="4081760"/>
            <a:ext cx="5445811" cy="722692"/>
          </a:xfrm>
          <a:prstGeom prst="rect">
            <a:avLst/>
          </a:prstGeom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D33DFF80-AE4B-FBA5-A34C-C7361177E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012" y="2319051"/>
            <a:ext cx="5221592" cy="38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Tiempos Text Regular" panose="02020503060303060403" pitchFamily="18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it-IT" b="1" dirty="0"/>
              <a:t>Terminale 2</a:t>
            </a:r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53E8283C-F8E9-7D49-509B-596389535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" y="2652071"/>
            <a:ext cx="522159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>
                <a:latin typeface="Tiempos Text Regular" panose="02020503060303060403" pitchFamily="18" charset="0"/>
              </a:rPr>
              <a:t>avviamo </a:t>
            </a:r>
            <a:r>
              <a:rPr lang="it-IT" altLang="it-IT" dirty="0">
                <a:latin typeface="Consolas" panose="020B0609020204030204" pitchFamily="49" charset="0"/>
              </a:rPr>
              <a:t>roscore</a:t>
            </a:r>
            <a:r>
              <a:rPr lang="it-IT" altLang="it-IT" dirty="0">
                <a:latin typeface="Tiempos Text Regular" panose="02020503060303060403" pitchFamily="18" charset="0"/>
              </a:rPr>
              <a:t>, il "cervello" di ROS. Questo terminale deve rimanere attivo per tutta l'operazione.</a:t>
            </a: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6FE776A2-2B8B-33BC-C8EB-75A2BD645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010" y="2652071"/>
            <a:ext cx="544581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>
                <a:latin typeface="Tiempos Text Regular" panose="02020503060303060403" pitchFamily="18" charset="0"/>
              </a:rPr>
              <a:t>Nel secondo terminale WSL, eseguiamo lo script writer_node.py nel secondo terminale. Il sistema sarà pronto a ricevere input e modificare il file JSON.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E42651D-8D09-14A2-9886-38D2D8E910B0}"/>
              </a:ext>
            </a:extLst>
          </p:cNvPr>
          <p:cNvGrpSpPr/>
          <p:nvPr/>
        </p:nvGrpSpPr>
        <p:grpSpPr>
          <a:xfrm>
            <a:off x="7508719" y="5375558"/>
            <a:ext cx="3556852" cy="976466"/>
            <a:chOff x="7508719" y="5375558"/>
            <a:chExt cx="3556852" cy="976466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06AD6221-9D8A-EF04-64CE-CB3844952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75"/>
            <a:stretch/>
          </p:blipFill>
          <p:spPr bwMode="auto">
            <a:xfrm>
              <a:off x="7508719" y="5515861"/>
              <a:ext cx="1141827" cy="4853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noFill/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HeroicExtremeRightFacing"/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1" name="Modello 3D 40" descr="Freccia spessa">
                  <a:extLst>
                    <a:ext uri="{FF2B5EF4-FFF2-40B4-BE49-F238E27FC236}">
                      <a16:creationId xmlns:a16="http://schemas.microsoft.com/office/drawing/2014/main" id="{73BD59E7-774B-AF0A-A99B-F447FCCB26C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06008503"/>
                    </p:ext>
                  </p:extLst>
                </p:nvPr>
              </p:nvGraphicFramePr>
              <p:xfrm>
                <a:off x="8317500" y="5541831"/>
                <a:ext cx="869707" cy="506357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869707" cy="506357"/>
                      </a:xfrm>
                      <a:prstGeom prst="rect">
                        <a:avLst/>
                      </a:prstGeom>
                    </am3d:spPr>
                    <am3d:camera>
                      <am3d:pos x="0" y="0" z="526841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808809" d="1000000"/>
                      <am3d:preTrans dx="0" dy="-838313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09566" ay="-1082024" az="-254892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94852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1" name="Modello 3D 40" descr="Freccia spessa">
                  <a:extLst>
                    <a:ext uri="{FF2B5EF4-FFF2-40B4-BE49-F238E27FC236}">
                      <a16:creationId xmlns:a16="http://schemas.microsoft.com/office/drawing/2014/main" id="{73BD59E7-774B-AF0A-A99B-F447FCCB26C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17500" y="5541831"/>
                  <a:ext cx="869707" cy="50635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34" name="Picture 10" descr="3d file JSON format icon 22037616 PNG">
              <a:extLst>
                <a:ext uri="{FF2B5EF4-FFF2-40B4-BE49-F238E27FC236}">
                  <a16:creationId xmlns:a16="http://schemas.microsoft.com/office/drawing/2014/main" id="{557F3B37-AA3F-D6EA-0635-A3203533E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570" y="5375558"/>
              <a:ext cx="916737" cy="916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Modello 3D 41" descr="Freccia spessa">
                  <a:extLst>
                    <a:ext uri="{FF2B5EF4-FFF2-40B4-BE49-F238E27FC236}">
                      <a16:creationId xmlns:a16="http://schemas.microsoft.com/office/drawing/2014/main" id="{56C7E308-5B4F-935D-8248-F0F5695AAF3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25446557"/>
                    </p:ext>
                  </p:extLst>
                </p:nvPr>
              </p:nvGraphicFramePr>
              <p:xfrm>
                <a:off x="9407501" y="5663732"/>
                <a:ext cx="923356" cy="535462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923356" cy="535462"/>
                      </a:xfrm>
                      <a:prstGeom prst="rect">
                        <a:avLst/>
                      </a:prstGeom>
                    </am3d:spPr>
                    <am3d:camera>
                      <am3d:pos x="0" y="0" z="5268416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808809" d="1000000"/>
                      <am3d:preTrans dx="0" dy="-838313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33355" ay="-1537953" az="-276526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0066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Modello 3D 41" descr="Freccia spessa">
                  <a:extLst>
                    <a:ext uri="{FF2B5EF4-FFF2-40B4-BE49-F238E27FC236}">
                      <a16:creationId xmlns:a16="http://schemas.microsoft.com/office/drawing/2014/main" id="{56C7E308-5B4F-935D-8248-F0F5695AAF3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07501" y="5663732"/>
                  <a:ext cx="923356" cy="535462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40" name="Picture 16" descr="GitHub - cyberbotics/webots: Webots Robot Simulator">
              <a:extLst>
                <a:ext uri="{FF2B5EF4-FFF2-40B4-BE49-F238E27FC236}">
                  <a16:creationId xmlns:a16="http://schemas.microsoft.com/office/drawing/2014/main" id="{FCE88B05-3FE3-2F3F-74F5-6AE9CEA561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4449" y="5510902"/>
              <a:ext cx="841122" cy="841122"/>
            </a:xfrm>
            <a:prstGeom prst="rect">
              <a:avLst/>
            </a:prstGeom>
            <a:noFill/>
            <a:effectLst>
              <a:outerShdw blurRad="381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4402807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Ritaglio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A492BC826596D47ADB8285D2B698E89" ma:contentTypeVersion="1" ma:contentTypeDescription="Creare un nuovo documento." ma:contentTypeScope="" ma:versionID="dff8a6b6578c7eec163111c09ee99ae0">
  <xsd:schema xmlns:xsd="http://www.w3.org/2001/XMLSchema" xmlns:xs="http://www.w3.org/2001/XMLSchema" xmlns:p="http://schemas.microsoft.com/office/2006/metadata/properties" xmlns:ns3="d0917077-0c08-44d8-ab9c-915d20694dfb" targetNamespace="http://schemas.microsoft.com/office/2006/metadata/properties" ma:root="true" ma:fieldsID="61d9caab04707e48dd50608091889c04" ns3:_="">
    <xsd:import namespace="d0917077-0c08-44d8-ab9c-915d20694df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917077-0c08-44d8-ab9c-915d20694df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6E9E6D-6D9F-4141-91E4-AF335A00B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6660C2-FC46-4E8C-8EFD-D57C4929A65D}">
  <ds:schemaRefs>
    <ds:schemaRef ds:uri="d0917077-0c08-44d8-ab9c-915d20694d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6C702A-B4C1-432A-ADC7-8290715E2F26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d0917077-0c08-44d8-ab9c-915d20694dfb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</TotalTime>
  <Words>4055</Words>
  <Application>Microsoft Office PowerPoint</Application>
  <PresentationFormat>Widescreen</PresentationFormat>
  <Paragraphs>328</Paragraphs>
  <Slides>31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Fira Code</vt:lpstr>
      <vt:lpstr>Franklin Gothic Book</vt:lpstr>
      <vt:lpstr>Test Tiempos Text</vt:lpstr>
      <vt:lpstr>Tiempos Text Regular</vt:lpstr>
      <vt:lpstr>Times New Roman</vt:lpstr>
      <vt:lpstr>Ritaglio</vt:lpstr>
      <vt:lpstr>Relazione</vt:lpstr>
      <vt:lpstr>Installazione Python</vt:lpstr>
      <vt:lpstr>Installazione Webots</vt:lpstr>
      <vt:lpstr>Installazione ROS su WSL  (Ubuntu 20.04 e ROS Noetic)</vt:lpstr>
      <vt:lpstr>Installazione ROS su WSL</vt:lpstr>
      <vt:lpstr>Installazione ROS su WSL</vt:lpstr>
      <vt:lpstr>Presentazione standard di PowerPoint</vt:lpstr>
      <vt:lpstr>Collegare ROS a Webots</vt:lpstr>
      <vt:lpstr>Eseguire ROS con Webots</vt:lpstr>
      <vt:lpstr>Eseguire ROS con Webots</vt:lpstr>
      <vt:lpstr>Lettura di un file JSON su Webots</vt:lpstr>
      <vt:lpstr>Lettura di un file JSON su Webots</vt:lpstr>
      <vt:lpstr>Lettura di un file JSON su Webots</vt:lpstr>
      <vt:lpstr>Il Robot UR5e</vt:lpstr>
      <vt:lpstr>Organizzazione codice e strutture usate </vt:lpstr>
      <vt:lpstr>Automa a Stati Finiti (FSA)</vt:lpstr>
      <vt:lpstr>Importazione e Configurazione Base</vt:lpstr>
      <vt:lpstr>Parametri di Configurazione</vt:lpstr>
      <vt:lpstr>Commenti codice «target position»</vt:lpstr>
      <vt:lpstr>Commenti codice «pannello info»</vt:lpstr>
      <vt:lpstr>Commenti codice «messaggio FSA parte 1»</vt:lpstr>
      <vt:lpstr>Commenti codice «messaggio FSA parte 2»</vt:lpstr>
      <vt:lpstr>Presentazione standard di PowerPoint</vt:lpstr>
      <vt:lpstr>Gestione Target Position</vt:lpstr>
      <vt:lpstr>Funzione Delay</vt:lpstr>
      <vt:lpstr>Transizione di Stato</vt:lpstr>
      <vt:lpstr>Funzione Halt</vt:lpstr>
      <vt:lpstr>Gestione Substati parte 1</vt:lpstr>
      <vt:lpstr>Gestione Substati parte 2</vt:lpstr>
      <vt:lpstr>Gestione dei Dizionari</vt:lpstr>
      <vt:lpstr>Ciclo Principale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MARTA DI PERI</dc:creator>
  <cp:lastModifiedBy>KEVIN PETRONE</cp:lastModifiedBy>
  <cp:revision>2</cp:revision>
  <dcterms:created xsi:type="dcterms:W3CDTF">2024-12-19T10:30:53Z</dcterms:created>
  <dcterms:modified xsi:type="dcterms:W3CDTF">2025-02-22T19:23:16Z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0x010100BA492BC826596D47ADB8285D2B698E89</vt:lpwstr>
  </property>
</Properties>
</file>